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8" r:id="rId2"/>
    <p:sldId id="259" r:id="rId3"/>
    <p:sldId id="260" r:id="rId4"/>
    <p:sldId id="274" r:id="rId5"/>
    <p:sldId id="261" r:id="rId6"/>
    <p:sldId id="262" r:id="rId7"/>
    <p:sldId id="275" r:id="rId8"/>
    <p:sldId id="266" r:id="rId9"/>
    <p:sldId id="277" r:id="rId10"/>
    <p:sldId id="278" r:id="rId11"/>
    <p:sldId id="279" r:id="rId12"/>
    <p:sldId id="280" r:id="rId13"/>
    <p:sldId id="287" r:id="rId14"/>
    <p:sldId id="288" r:id="rId15"/>
    <p:sldId id="289" r:id="rId16"/>
    <p:sldId id="290" r:id="rId17"/>
    <p:sldId id="291" r:id="rId18"/>
    <p:sldId id="283" r:id="rId19"/>
    <p:sldId id="281" r:id="rId20"/>
    <p:sldId id="282" r:id="rId21"/>
    <p:sldId id="284" r:id="rId22"/>
    <p:sldId id="285" r:id="rId23"/>
    <p:sldId id="293" r:id="rId24"/>
    <p:sldId id="286" r:id="rId25"/>
    <p:sldId id="297" r:id="rId26"/>
    <p:sldId id="276" r:id="rId27"/>
    <p:sldId id="296" r:id="rId28"/>
    <p:sldId id="295" r:id="rId29"/>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9" autoAdjust="0"/>
    <p:restoredTop sz="92968" autoAdjust="0"/>
  </p:normalViewPr>
  <p:slideViewPr>
    <p:cSldViewPr snapToGrid="0">
      <p:cViewPr varScale="1">
        <p:scale>
          <a:sx n="104" d="100"/>
          <a:sy n="104" d="100"/>
        </p:scale>
        <p:origin x="1104" y="114"/>
      </p:cViewPr>
      <p:guideLst>
        <p:guide orient="horz" pos="2160"/>
        <p:guide pos="38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CB9BB4E-7B09-407E-A281-E5C21178AD12}" type="datetimeFigureOut">
              <a:rPr lang="en-US" smtClean="0"/>
              <a:t>4/29/2015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D59A558-CAE0-4F93-A137-860409398680}" type="slidenum">
              <a:rPr lang="en-US" smtClean="0"/>
              <a:t>‹#›</a:t>
            </a:fld>
            <a:endParaRPr lang="en-US"/>
          </a:p>
        </p:txBody>
      </p:sp>
    </p:spTree>
    <p:extLst>
      <p:ext uri="{BB962C8B-B14F-4D97-AF65-F5344CB8AC3E}">
        <p14:creationId xmlns:p14="http://schemas.microsoft.com/office/powerpoint/2010/main" val="584131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AEB6DB-2CC5-41EA-98D3-F7F25BF71B17}" type="datetimeFigureOut">
              <a:rPr lang="en-US" smtClean="0"/>
              <a:t>4/29/2015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1CD55A-A01F-462E-B0E3-AB58414AE12C}" type="slidenum">
              <a:rPr lang="en-US" smtClean="0"/>
              <a:t>‹#›</a:t>
            </a:fld>
            <a:endParaRPr lang="en-US"/>
          </a:p>
        </p:txBody>
      </p:sp>
    </p:spTree>
    <p:extLst>
      <p:ext uri="{BB962C8B-B14F-4D97-AF65-F5344CB8AC3E}">
        <p14:creationId xmlns:p14="http://schemas.microsoft.com/office/powerpoint/2010/main" val="326947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s-ES" dirty="0" smtClean="0"/>
              <a:t>La proposición subyacente de las contrataciones abiertas es que la divulgación y la participación se</a:t>
            </a:r>
            <a:r>
              <a:rPr lang="es-ES" baseline="0" dirty="0" smtClean="0"/>
              <a:t> </a:t>
            </a:r>
            <a:r>
              <a:rPr lang="es-ES" dirty="0" smtClean="0"/>
              <a:t>refuerzan mutuamente como catalizadores para la rendición de cuentas y la eficiencia, y por lo tanto son fundamentales</a:t>
            </a:r>
            <a:r>
              <a:rPr lang="es-ES" baseline="0" dirty="0" smtClean="0"/>
              <a:t> </a:t>
            </a:r>
            <a:r>
              <a:rPr lang="es-ES" dirty="0" smtClean="0"/>
              <a:t>para el desarrollo y crecimiento económico.</a:t>
            </a:r>
            <a:endParaRPr lang="en-US" dirty="0"/>
          </a:p>
        </p:txBody>
      </p:sp>
      <p:sp>
        <p:nvSpPr>
          <p:cNvPr id="4" name="Slide Number Placeholder 3"/>
          <p:cNvSpPr>
            <a:spLocks noGrp="1"/>
          </p:cNvSpPr>
          <p:nvPr>
            <p:ph type="sldNum" sz="quarter" idx="10"/>
          </p:nvPr>
        </p:nvSpPr>
        <p:spPr/>
        <p:txBody>
          <a:bodyPr/>
          <a:lstStyle/>
          <a:p>
            <a:fld id="{601CD55A-A01F-462E-B0E3-AB58414AE12C}" type="slidenum">
              <a:rPr lang="en-US" smtClean="0"/>
              <a:t>2</a:t>
            </a:fld>
            <a:endParaRPr lang="en-US"/>
          </a:p>
        </p:txBody>
      </p:sp>
    </p:spTree>
    <p:extLst>
      <p:ext uri="{BB962C8B-B14F-4D97-AF65-F5344CB8AC3E}">
        <p14:creationId xmlns:p14="http://schemas.microsoft.com/office/powerpoint/2010/main" val="42120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s-ES" dirty="0" smtClean="0"/>
              <a:t>Mediante el apoyo a los gobiernos para</a:t>
            </a:r>
            <a:r>
              <a:rPr lang="es-ES" baseline="0" dirty="0" smtClean="0"/>
              <a:t> que sean </a:t>
            </a:r>
            <a:r>
              <a:rPr lang="es-ES" dirty="0" smtClean="0"/>
              <a:t>más transparentes y responsables, y para que los ciudadanos puedan participar de una manera más informada y significativa en los procesos de toma de decisiones, las</a:t>
            </a:r>
            <a:r>
              <a:rPr lang="es-ES" baseline="0" dirty="0" smtClean="0"/>
              <a:t> contrataciones abiertas </a:t>
            </a:r>
            <a:r>
              <a:rPr lang="es-ES" dirty="0" smtClean="0"/>
              <a:t>fomentan la colaboración entre una amplia gama de actores con el objetivo  de </a:t>
            </a:r>
            <a:r>
              <a:rPr lang="es-ES" dirty="0" err="1" smtClean="0"/>
              <a:t>cocrear</a:t>
            </a:r>
            <a:r>
              <a:rPr lang="es-ES" dirty="0" smtClean="0"/>
              <a:t> soluciones innovadoras y efectivas a complejos desafíos de gobernabilidad.</a:t>
            </a:r>
            <a:endParaRPr lang="en-US" dirty="0" smtClean="0"/>
          </a:p>
        </p:txBody>
      </p:sp>
      <p:sp>
        <p:nvSpPr>
          <p:cNvPr id="4" name="Slide Number Placeholder 3"/>
          <p:cNvSpPr>
            <a:spLocks noGrp="1"/>
          </p:cNvSpPr>
          <p:nvPr>
            <p:ph type="sldNum" sz="quarter" idx="10"/>
          </p:nvPr>
        </p:nvSpPr>
        <p:spPr/>
        <p:txBody>
          <a:bodyPr/>
          <a:lstStyle/>
          <a:p>
            <a:fld id="{601CD55A-A01F-462E-B0E3-AB58414AE12C}" type="slidenum">
              <a:rPr lang="en-US" smtClean="0"/>
              <a:t>16</a:t>
            </a:fld>
            <a:endParaRPr lang="en-US"/>
          </a:p>
        </p:txBody>
      </p:sp>
    </p:spTree>
    <p:extLst>
      <p:ext uri="{BB962C8B-B14F-4D97-AF65-F5344CB8AC3E}">
        <p14:creationId xmlns:p14="http://schemas.microsoft.com/office/powerpoint/2010/main" val="209442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CD55A-A01F-462E-B0E3-AB58414AE12C}" type="slidenum">
              <a:rPr lang="en-US" smtClean="0"/>
              <a:t>18</a:t>
            </a:fld>
            <a:endParaRPr lang="en-US"/>
          </a:p>
        </p:txBody>
      </p:sp>
    </p:spTree>
    <p:extLst>
      <p:ext uri="{BB962C8B-B14F-4D97-AF65-F5344CB8AC3E}">
        <p14:creationId xmlns:p14="http://schemas.microsoft.com/office/powerpoint/2010/main" val="265309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CD55A-A01F-462E-B0E3-AB58414AE12C}" type="slidenum">
              <a:rPr lang="en-US" smtClean="0"/>
              <a:t>25</a:t>
            </a:fld>
            <a:endParaRPr lang="en-US"/>
          </a:p>
        </p:txBody>
      </p:sp>
    </p:spTree>
    <p:extLst>
      <p:ext uri="{BB962C8B-B14F-4D97-AF65-F5344CB8AC3E}">
        <p14:creationId xmlns:p14="http://schemas.microsoft.com/office/powerpoint/2010/main" val="241779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s-ES" dirty="0" smtClean="0"/>
              <a:t>Mediante el apoyo a los gobiernos para</a:t>
            </a:r>
            <a:r>
              <a:rPr lang="es-ES" baseline="0" dirty="0" smtClean="0"/>
              <a:t> que sean </a:t>
            </a:r>
            <a:r>
              <a:rPr lang="es-ES" dirty="0" smtClean="0"/>
              <a:t>más transparentes y responsables, y para que los ciudadanos puedan participar de una manera más informada y significativa en los procesos de toma de decisiones, las</a:t>
            </a:r>
            <a:r>
              <a:rPr lang="es-ES" baseline="0" dirty="0" smtClean="0"/>
              <a:t> contrataciones abiertas </a:t>
            </a:r>
            <a:r>
              <a:rPr lang="es-ES" dirty="0" smtClean="0"/>
              <a:t>fomentan la colaboración entre una amplia gama de actores con el objetivo  de </a:t>
            </a:r>
            <a:r>
              <a:rPr lang="es-ES" dirty="0" err="1" smtClean="0"/>
              <a:t>cocrear</a:t>
            </a:r>
            <a:r>
              <a:rPr lang="es-ES" dirty="0" smtClean="0"/>
              <a:t> soluciones innovadoras y efectivas a complejos desafíos de gobernabilidad.</a:t>
            </a:r>
            <a:endParaRPr lang="en-US" dirty="0" smtClean="0"/>
          </a:p>
        </p:txBody>
      </p:sp>
      <p:sp>
        <p:nvSpPr>
          <p:cNvPr id="4" name="Slide Number Placeholder 3"/>
          <p:cNvSpPr>
            <a:spLocks noGrp="1"/>
          </p:cNvSpPr>
          <p:nvPr>
            <p:ph type="sldNum" sz="quarter" idx="10"/>
          </p:nvPr>
        </p:nvSpPr>
        <p:spPr/>
        <p:txBody>
          <a:bodyPr/>
          <a:lstStyle/>
          <a:p>
            <a:fld id="{601CD55A-A01F-462E-B0E3-AB58414AE12C}" type="slidenum">
              <a:rPr lang="en-US" smtClean="0"/>
              <a:t>3</a:t>
            </a:fld>
            <a:endParaRPr lang="en-US"/>
          </a:p>
        </p:txBody>
      </p:sp>
    </p:spTree>
    <p:extLst>
      <p:ext uri="{BB962C8B-B14F-4D97-AF65-F5344CB8AC3E}">
        <p14:creationId xmlns:p14="http://schemas.microsoft.com/office/powerpoint/2010/main" val="394826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CD55A-A01F-462E-B0E3-AB58414AE12C}" type="slidenum">
              <a:rPr lang="en-US" smtClean="0"/>
              <a:t>4</a:t>
            </a:fld>
            <a:endParaRPr lang="en-US"/>
          </a:p>
        </p:txBody>
      </p:sp>
    </p:spTree>
    <p:extLst>
      <p:ext uri="{BB962C8B-B14F-4D97-AF65-F5344CB8AC3E}">
        <p14:creationId xmlns:p14="http://schemas.microsoft.com/office/powerpoint/2010/main" val="202496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CD55A-A01F-462E-B0E3-AB58414AE12C}" type="slidenum">
              <a:rPr lang="en-US" smtClean="0"/>
              <a:t>5</a:t>
            </a:fld>
            <a:endParaRPr lang="en-US"/>
          </a:p>
        </p:txBody>
      </p:sp>
    </p:spTree>
    <p:extLst>
      <p:ext uri="{BB962C8B-B14F-4D97-AF65-F5344CB8AC3E}">
        <p14:creationId xmlns:p14="http://schemas.microsoft.com/office/powerpoint/2010/main" val="206164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Since 2012, a broad group of organizations and individuals interested in open contracting have joined in the development of an emerging global movement that encourages disclosure and participation in public contracting. One result is the </a:t>
            </a:r>
            <a:r>
              <a:rPr lang="en-US" b="1" dirty="0"/>
              <a:t>Open Contracting Partnership. </a:t>
            </a:r>
            <a:r>
              <a:rPr lang="en-US" dirty="0"/>
              <a:t>Until the end of last year, the World Bank held the Secretariat of the Partnership. Now that the Open Contracting Partnership (OCP) has transitioned into a new stage with its own organizational structures and funding, the World Bank has become an implementing partner of the OCP.</a:t>
            </a:r>
            <a:endParaRPr lang="en-US" b="0" dirty="0" smtClean="0"/>
          </a:p>
          <a:p>
            <a:endParaRPr lang="en-US" dirty="0"/>
          </a:p>
        </p:txBody>
      </p:sp>
      <p:sp>
        <p:nvSpPr>
          <p:cNvPr id="4" name="Slide Number Placeholder 3"/>
          <p:cNvSpPr>
            <a:spLocks noGrp="1"/>
          </p:cNvSpPr>
          <p:nvPr>
            <p:ph type="sldNum" sz="quarter" idx="10"/>
          </p:nvPr>
        </p:nvSpPr>
        <p:spPr/>
        <p:txBody>
          <a:bodyPr/>
          <a:lstStyle/>
          <a:p>
            <a:fld id="{601CD55A-A01F-462E-B0E3-AB58414AE12C}" type="slidenum">
              <a:rPr lang="en-US" smtClean="0"/>
              <a:t>6</a:t>
            </a:fld>
            <a:endParaRPr lang="en-US"/>
          </a:p>
        </p:txBody>
      </p:sp>
    </p:spTree>
    <p:extLst>
      <p:ext uri="{BB962C8B-B14F-4D97-AF65-F5344CB8AC3E}">
        <p14:creationId xmlns:p14="http://schemas.microsoft.com/office/powerpoint/2010/main" val="245590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CD55A-A01F-462E-B0E3-AB58414AE12C}" type="slidenum">
              <a:rPr lang="en-US" smtClean="0"/>
              <a:t>7</a:t>
            </a:fld>
            <a:endParaRPr lang="en-US"/>
          </a:p>
        </p:txBody>
      </p:sp>
    </p:spTree>
    <p:extLst>
      <p:ext uri="{BB962C8B-B14F-4D97-AF65-F5344CB8AC3E}">
        <p14:creationId xmlns:p14="http://schemas.microsoft.com/office/powerpoint/2010/main" val="56950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s-ES" dirty="0" smtClean="0"/>
              <a:t>Mediante el apoyo a los gobiernos para</a:t>
            </a:r>
            <a:r>
              <a:rPr lang="es-ES" baseline="0" dirty="0" smtClean="0"/>
              <a:t> que sean </a:t>
            </a:r>
            <a:r>
              <a:rPr lang="es-ES" dirty="0" smtClean="0"/>
              <a:t>más transparentes y responsables, y para que los ciudadanos puedan participar de una manera más informada y significativa en los procesos de toma de decisiones, las</a:t>
            </a:r>
            <a:r>
              <a:rPr lang="es-ES" baseline="0" dirty="0" smtClean="0"/>
              <a:t> contrataciones abiertas </a:t>
            </a:r>
            <a:r>
              <a:rPr lang="es-ES" dirty="0" smtClean="0"/>
              <a:t>fomentan la colaboración entre una amplia gama de actores con el objetivo  de </a:t>
            </a:r>
            <a:r>
              <a:rPr lang="es-ES" dirty="0" err="1" smtClean="0"/>
              <a:t>cocrear</a:t>
            </a:r>
            <a:r>
              <a:rPr lang="es-ES" dirty="0" smtClean="0"/>
              <a:t> soluciones innovadoras y efectivas a complejos desafíos de gobernabilidad.</a:t>
            </a:r>
            <a:endParaRPr lang="en-US" dirty="0" smtClean="0"/>
          </a:p>
        </p:txBody>
      </p:sp>
      <p:sp>
        <p:nvSpPr>
          <p:cNvPr id="4" name="Slide Number Placeholder 3"/>
          <p:cNvSpPr>
            <a:spLocks noGrp="1"/>
          </p:cNvSpPr>
          <p:nvPr>
            <p:ph type="sldNum" sz="quarter" idx="10"/>
          </p:nvPr>
        </p:nvSpPr>
        <p:spPr/>
        <p:txBody>
          <a:bodyPr/>
          <a:lstStyle/>
          <a:p>
            <a:fld id="{601CD55A-A01F-462E-B0E3-AB58414AE12C}" type="slidenum">
              <a:rPr lang="en-US" smtClean="0"/>
              <a:t>13</a:t>
            </a:fld>
            <a:endParaRPr lang="en-US"/>
          </a:p>
        </p:txBody>
      </p:sp>
    </p:spTree>
    <p:extLst>
      <p:ext uri="{BB962C8B-B14F-4D97-AF65-F5344CB8AC3E}">
        <p14:creationId xmlns:p14="http://schemas.microsoft.com/office/powerpoint/2010/main" val="35452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s-ES" dirty="0" smtClean="0"/>
              <a:t>Mediante el apoyo a los gobiernos para</a:t>
            </a:r>
            <a:r>
              <a:rPr lang="es-ES" baseline="0" dirty="0" smtClean="0"/>
              <a:t> que sean </a:t>
            </a:r>
            <a:r>
              <a:rPr lang="es-ES" dirty="0" smtClean="0"/>
              <a:t>más transparentes y responsables, y para que los ciudadanos puedan participar de una manera más informada y significativa en los procesos de toma de decisiones, las</a:t>
            </a:r>
            <a:r>
              <a:rPr lang="es-ES" baseline="0" dirty="0" smtClean="0"/>
              <a:t> contrataciones abiertas </a:t>
            </a:r>
            <a:r>
              <a:rPr lang="es-ES" dirty="0" smtClean="0"/>
              <a:t>fomentan la colaboración entre una amplia gama de actores con el objetivo  de </a:t>
            </a:r>
            <a:r>
              <a:rPr lang="es-ES" dirty="0" err="1" smtClean="0"/>
              <a:t>cocrear</a:t>
            </a:r>
            <a:r>
              <a:rPr lang="es-ES" dirty="0" smtClean="0"/>
              <a:t> soluciones innovadoras y efectivas a complejos desafíos de gobernabilidad.</a:t>
            </a:r>
            <a:endParaRPr lang="en-US" dirty="0" smtClean="0"/>
          </a:p>
        </p:txBody>
      </p:sp>
      <p:sp>
        <p:nvSpPr>
          <p:cNvPr id="4" name="Slide Number Placeholder 3"/>
          <p:cNvSpPr>
            <a:spLocks noGrp="1"/>
          </p:cNvSpPr>
          <p:nvPr>
            <p:ph type="sldNum" sz="quarter" idx="10"/>
          </p:nvPr>
        </p:nvSpPr>
        <p:spPr/>
        <p:txBody>
          <a:bodyPr/>
          <a:lstStyle/>
          <a:p>
            <a:fld id="{601CD55A-A01F-462E-B0E3-AB58414AE12C}" type="slidenum">
              <a:rPr lang="en-US" smtClean="0"/>
              <a:t>14</a:t>
            </a:fld>
            <a:endParaRPr lang="en-US"/>
          </a:p>
        </p:txBody>
      </p:sp>
    </p:spTree>
    <p:extLst>
      <p:ext uri="{BB962C8B-B14F-4D97-AF65-F5344CB8AC3E}">
        <p14:creationId xmlns:p14="http://schemas.microsoft.com/office/powerpoint/2010/main" val="409254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s-ES" dirty="0" smtClean="0"/>
              <a:t>Mediante el apoyo a los gobiernos para</a:t>
            </a:r>
            <a:r>
              <a:rPr lang="es-ES" baseline="0" dirty="0" smtClean="0"/>
              <a:t> que sean </a:t>
            </a:r>
            <a:r>
              <a:rPr lang="es-ES" dirty="0" smtClean="0"/>
              <a:t>más transparentes y responsables, y para que los ciudadanos puedan participar de una manera más informada y significativa en los procesos de toma de decisiones, las</a:t>
            </a:r>
            <a:r>
              <a:rPr lang="es-ES" baseline="0" dirty="0" smtClean="0"/>
              <a:t> contrataciones abiertas </a:t>
            </a:r>
            <a:r>
              <a:rPr lang="es-ES" dirty="0" smtClean="0"/>
              <a:t>fomentan la colaboración entre una amplia gama de actores con el objetivo  de </a:t>
            </a:r>
            <a:r>
              <a:rPr lang="es-ES" dirty="0" err="1" smtClean="0"/>
              <a:t>cocrear</a:t>
            </a:r>
            <a:r>
              <a:rPr lang="es-ES" dirty="0" smtClean="0"/>
              <a:t> soluciones innovadoras y efectivas a complejos desafíos de gobernabilidad.</a:t>
            </a:r>
            <a:endParaRPr lang="en-US" dirty="0" smtClean="0"/>
          </a:p>
        </p:txBody>
      </p:sp>
      <p:sp>
        <p:nvSpPr>
          <p:cNvPr id="4" name="Slide Number Placeholder 3"/>
          <p:cNvSpPr>
            <a:spLocks noGrp="1"/>
          </p:cNvSpPr>
          <p:nvPr>
            <p:ph type="sldNum" sz="quarter" idx="10"/>
          </p:nvPr>
        </p:nvSpPr>
        <p:spPr/>
        <p:txBody>
          <a:bodyPr/>
          <a:lstStyle/>
          <a:p>
            <a:fld id="{601CD55A-A01F-462E-B0E3-AB58414AE12C}" type="slidenum">
              <a:rPr lang="en-US" smtClean="0"/>
              <a:t>15</a:t>
            </a:fld>
            <a:endParaRPr lang="en-US"/>
          </a:p>
        </p:txBody>
      </p:sp>
    </p:spTree>
    <p:extLst>
      <p:ext uri="{BB962C8B-B14F-4D97-AF65-F5344CB8AC3E}">
        <p14:creationId xmlns:p14="http://schemas.microsoft.com/office/powerpoint/2010/main" val="263320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F09719-8889-4E95-AC3C-A964F1DC4336}"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78859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09719-8889-4E95-AC3C-A964F1DC4336}"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417222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09719-8889-4E95-AC3C-A964F1DC4336}"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84899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F09719-8889-4E95-AC3C-A964F1DC4336}"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20660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09719-8889-4E95-AC3C-A964F1DC4336}"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194321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F09719-8889-4E95-AC3C-A964F1DC4336}"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295180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F09719-8889-4E95-AC3C-A964F1DC4336}"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105403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F09719-8889-4E95-AC3C-A964F1DC4336}"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297550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09719-8889-4E95-AC3C-A964F1DC4336}"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408512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09719-8889-4E95-AC3C-A964F1DC4336}"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125021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09719-8889-4E95-AC3C-A964F1DC4336}"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A770D-CC55-412B-9EB0-AC9B84D080AB}" type="slidenum">
              <a:rPr lang="en-US" smtClean="0"/>
              <a:t>‹#›</a:t>
            </a:fld>
            <a:endParaRPr lang="en-US"/>
          </a:p>
        </p:txBody>
      </p:sp>
    </p:spTree>
    <p:extLst>
      <p:ext uri="{BB962C8B-B14F-4D97-AF65-F5344CB8AC3E}">
        <p14:creationId xmlns:p14="http://schemas.microsoft.com/office/powerpoint/2010/main" val="390745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09719-8889-4E95-AC3C-A964F1DC4336}" type="datetimeFigureOut">
              <a:rPr lang="en-US" smtClean="0"/>
              <a:t>4/29/2015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A770D-CC55-412B-9EB0-AC9B84D080AB}" type="slidenum">
              <a:rPr lang="en-US" smtClean="0"/>
              <a:t>‹#›</a:t>
            </a:fld>
            <a:endParaRPr lang="en-US"/>
          </a:p>
        </p:txBody>
      </p:sp>
    </p:spTree>
    <p:extLst>
      <p:ext uri="{BB962C8B-B14F-4D97-AF65-F5344CB8AC3E}">
        <p14:creationId xmlns:p14="http://schemas.microsoft.com/office/powerpoint/2010/main" val="500811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345228"/>
            <a:ext cx="9144000" cy="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2353452" y="2706191"/>
            <a:ext cx="5949889" cy="1287430"/>
          </a:xfrm>
        </p:spPr>
        <p:txBody>
          <a:bodyPr>
            <a:noAutofit/>
          </a:bodyPr>
          <a:lstStyle/>
          <a:p>
            <a:r>
              <a:rPr lang="es-CO" sz="4800" dirty="0" smtClean="0">
                <a:solidFill>
                  <a:schemeClr val="accent5">
                    <a:lumMod val="50000"/>
                  </a:schemeClr>
                </a:solidFill>
                <a:latin typeface="Andes ExtraLight" panose="02000000000000000000" pitchFamily="50" charset="0"/>
              </a:rPr>
              <a:t>Contrataciones Abiertas </a:t>
            </a:r>
            <a:br>
              <a:rPr lang="es-CO" sz="4800" dirty="0" smtClean="0">
                <a:solidFill>
                  <a:schemeClr val="accent5">
                    <a:lumMod val="50000"/>
                  </a:schemeClr>
                </a:solidFill>
                <a:latin typeface="Andes ExtraLight" panose="02000000000000000000" pitchFamily="50" charset="0"/>
              </a:rPr>
            </a:br>
            <a:r>
              <a:rPr lang="es-CO" sz="4400" dirty="0" smtClean="0">
                <a:solidFill>
                  <a:schemeClr val="bg2">
                    <a:lumMod val="25000"/>
                  </a:schemeClr>
                </a:solidFill>
                <a:latin typeface="Andes ExtraLight" panose="02000000000000000000" pitchFamily="50" charset="0"/>
              </a:rPr>
              <a:t>(</a:t>
            </a:r>
            <a:r>
              <a:rPr lang="en-US" sz="4400" dirty="0" smtClean="0">
                <a:solidFill>
                  <a:schemeClr val="bg2">
                    <a:lumMod val="25000"/>
                  </a:schemeClr>
                </a:solidFill>
                <a:latin typeface="Andes ExtraLight" panose="02000000000000000000" pitchFamily="50" charset="0"/>
              </a:rPr>
              <a:t>Open Contracting</a:t>
            </a:r>
            <a:r>
              <a:rPr lang="es-CO" sz="4400" dirty="0" smtClean="0">
                <a:solidFill>
                  <a:schemeClr val="bg2">
                    <a:lumMod val="25000"/>
                  </a:schemeClr>
                </a:solidFill>
                <a:latin typeface="Andes ExtraLight" panose="02000000000000000000" pitchFamily="50" charset="0"/>
              </a:rPr>
              <a:t>)</a:t>
            </a:r>
            <a:endParaRPr lang="es-CO" sz="4400" dirty="0">
              <a:solidFill>
                <a:schemeClr val="bg2">
                  <a:lumMod val="25000"/>
                </a:schemeClr>
              </a:solidFill>
              <a:latin typeface="Andes ExtraLight" panose="02000000000000000000" pitchFamily="50" charset="0"/>
            </a:endParaRPr>
          </a:p>
        </p:txBody>
      </p:sp>
      <p:sp>
        <p:nvSpPr>
          <p:cNvPr id="8" name="Text Placeholder 7"/>
          <p:cNvSpPr>
            <a:spLocks noGrp="1"/>
          </p:cNvSpPr>
          <p:nvPr>
            <p:ph type="body" idx="1"/>
          </p:nvPr>
        </p:nvSpPr>
        <p:spPr>
          <a:xfrm>
            <a:off x="2353454" y="4281745"/>
            <a:ext cx="4694367" cy="950890"/>
          </a:xfrm>
        </p:spPr>
        <p:txBody>
          <a:bodyPr>
            <a:normAutofit fontScale="92500"/>
          </a:bodyPr>
          <a:lstStyle/>
          <a:p>
            <a:r>
              <a:rPr lang="es-CO" dirty="0" smtClean="0">
                <a:solidFill>
                  <a:schemeClr val="tx1">
                    <a:lumMod val="75000"/>
                    <a:lumOff val="25000"/>
                  </a:schemeClr>
                </a:solidFill>
                <a:latin typeface="Andes ExtraLight" panose="02000000000000000000" pitchFamily="50" charset="0"/>
              </a:rPr>
              <a:t>Un enfoque innovador en el proceso de las contrataciones públicas</a:t>
            </a:r>
          </a:p>
        </p:txBody>
      </p:sp>
      <p:sp>
        <p:nvSpPr>
          <p:cNvPr id="9" name="TextBox 8"/>
          <p:cNvSpPr txBox="1"/>
          <p:nvPr/>
        </p:nvSpPr>
        <p:spPr>
          <a:xfrm>
            <a:off x="2353453" y="5461722"/>
            <a:ext cx="3477986" cy="523220"/>
          </a:xfrm>
          <a:prstGeom prst="rect">
            <a:avLst/>
          </a:prstGeom>
          <a:noFill/>
        </p:spPr>
        <p:txBody>
          <a:bodyPr wrap="square" rtlCol="0">
            <a:spAutoFit/>
          </a:bodyPr>
          <a:lstStyle/>
          <a:p>
            <a:r>
              <a:rPr lang="en-US" sz="1400" b="1" dirty="0" smtClean="0">
                <a:solidFill>
                  <a:srgbClr val="00B0F0"/>
                </a:solidFill>
                <a:latin typeface="Andes ExtraLight" panose="02000000000000000000" pitchFamily="50" charset="0"/>
              </a:rPr>
              <a:t>Marcela Rozo</a:t>
            </a:r>
          </a:p>
          <a:p>
            <a:r>
              <a:rPr lang="en-US" sz="1400" b="1" dirty="0" smtClean="0">
                <a:solidFill>
                  <a:srgbClr val="00B0F0"/>
                </a:solidFill>
                <a:latin typeface="Andes ExtraLight" panose="02000000000000000000" pitchFamily="50" charset="0"/>
              </a:rPr>
              <a:t>WB Governance Global Practice</a:t>
            </a:r>
            <a:endParaRPr lang="en-US" sz="1400" b="1" dirty="0">
              <a:solidFill>
                <a:srgbClr val="00B0F0"/>
              </a:solidFill>
              <a:latin typeface="Andes ExtraLight" panose="02000000000000000000" pitchFamily="50"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443" y="1027341"/>
            <a:ext cx="4331996" cy="962139"/>
          </a:xfrm>
          <a:prstGeom prst="rect">
            <a:avLst/>
          </a:prstGeom>
        </p:spPr>
      </p:pic>
    </p:spTree>
    <p:extLst>
      <p:ext uri="{BB962C8B-B14F-4D97-AF65-F5344CB8AC3E}">
        <p14:creationId xmlns:p14="http://schemas.microsoft.com/office/powerpoint/2010/main" val="1062997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grpSp>
        <p:nvGrpSpPr>
          <p:cNvPr id="17" name="Group 16"/>
          <p:cNvGrpSpPr/>
          <p:nvPr/>
        </p:nvGrpSpPr>
        <p:grpSpPr>
          <a:xfrm>
            <a:off x="219456" y="1367599"/>
            <a:ext cx="8814816" cy="2107276"/>
            <a:chOff x="219456" y="1172527"/>
            <a:chExt cx="8814816" cy="2107276"/>
          </a:xfrm>
        </p:grpSpPr>
        <p:pic>
          <p:nvPicPr>
            <p:cNvPr id="2" name="Picture 1"/>
            <p:cNvPicPr>
              <a:picLocks noChangeAspect="1"/>
            </p:cNvPicPr>
            <p:nvPr/>
          </p:nvPicPr>
          <p:blipFill>
            <a:blip r:embed="rId3"/>
            <a:stretch>
              <a:fillRect/>
            </a:stretch>
          </p:blipFill>
          <p:spPr>
            <a:xfrm>
              <a:off x="256032" y="1172527"/>
              <a:ext cx="8778240" cy="1947672"/>
            </a:xfrm>
            <a:prstGeom prst="rect">
              <a:avLst/>
            </a:prstGeom>
          </p:spPr>
        </p:pic>
        <p:sp>
          <p:nvSpPr>
            <p:cNvPr id="6" name="TextBox 5"/>
            <p:cNvSpPr txBox="1"/>
            <p:nvPr/>
          </p:nvSpPr>
          <p:spPr>
            <a:xfrm>
              <a:off x="219456" y="2633472"/>
              <a:ext cx="1219200" cy="369332"/>
            </a:xfrm>
            <a:prstGeom prst="rect">
              <a:avLst/>
            </a:prstGeom>
            <a:solidFill>
              <a:schemeClr val="bg1"/>
            </a:solidFill>
          </p:spPr>
          <p:txBody>
            <a:bodyPr wrap="square" rtlCol="0">
              <a:spAutoFit/>
            </a:bodyPr>
            <a:lstStyle/>
            <a:p>
              <a:pPr algn="ctr"/>
              <a:r>
                <a:rPr lang="es-CO" dirty="0" smtClean="0">
                  <a:solidFill>
                    <a:schemeClr val="bg2">
                      <a:lumMod val="25000"/>
                    </a:schemeClr>
                  </a:solidFill>
                  <a:latin typeface="Andes ExtraLight" panose="02000000000000000000" pitchFamily="50" charset="0"/>
                </a:rPr>
                <a:t>Planeación</a:t>
              </a:r>
              <a:endParaRPr lang="es-CO" dirty="0">
                <a:solidFill>
                  <a:schemeClr val="bg2">
                    <a:lumMod val="25000"/>
                  </a:schemeClr>
                </a:solidFill>
                <a:latin typeface="Andes ExtraLight" panose="02000000000000000000" pitchFamily="50" charset="0"/>
              </a:endParaRPr>
            </a:p>
          </p:txBody>
        </p:sp>
        <p:sp>
          <p:nvSpPr>
            <p:cNvPr id="12" name="TextBox 11"/>
            <p:cNvSpPr txBox="1"/>
            <p:nvPr/>
          </p:nvSpPr>
          <p:spPr>
            <a:xfrm>
              <a:off x="4120896" y="2633472"/>
              <a:ext cx="1450848" cy="369332"/>
            </a:xfrm>
            <a:prstGeom prst="rect">
              <a:avLst/>
            </a:prstGeom>
            <a:solidFill>
              <a:schemeClr val="bg1"/>
            </a:solidFill>
          </p:spPr>
          <p:txBody>
            <a:bodyPr wrap="square" rtlCol="0">
              <a:spAutoFit/>
            </a:bodyPr>
            <a:lstStyle/>
            <a:p>
              <a:r>
                <a:rPr lang="es-CO" dirty="0" smtClean="0">
                  <a:solidFill>
                    <a:schemeClr val="bg2">
                      <a:lumMod val="25000"/>
                    </a:schemeClr>
                  </a:solidFill>
                  <a:latin typeface="Andes ExtraLight" panose="02000000000000000000" pitchFamily="50" charset="0"/>
                </a:rPr>
                <a:t>Contratación</a:t>
              </a:r>
              <a:endParaRPr lang="es-CO" dirty="0">
                <a:solidFill>
                  <a:schemeClr val="bg2">
                    <a:lumMod val="25000"/>
                  </a:schemeClr>
                </a:solidFill>
                <a:latin typeface="Andes ExtraLight" panose="02000000000000000000" pitchFamily="50" charset="0"/>
              </a:endParaRPr>
            </a:p>
          </p:txBody>
        </p:sp>
        <p:sp>
          <p:nvSpPr>
            <p:cNvPr id="13" name="TextBox 12"/>
            <p:cNvSpPr txBox="1"/>
            <p:nvPr/>
          </p:nvSpPr>
          <p:spPr>
            <a:xfrm>
              <a:off x="2731008" y="2633472"/>
              <a:ext cx="1414272" cy="369332"/>
            </a:xfrm>
            <a:prstGeom prst="rect">
              <a:avLst/>
            </a:prstGeom>
            <a:solidFill>
              <a:schemeClr val="bg1"/>
            </a:solidFill>
          </p:spPr>
          <p:txBody>
            <a:bodyPr wrap="square" rtlCol="0">
              <a:spAutoFit/>
            </a:bodyPr>
            <a:lstStyle/>
            <a:p>
              <a:r>
                <a:rPr lang="es-CO" dirty="0" smtClean="0">
                  <a:solidFill>
                    <a:schemeClr val="bg2">
                      <a:lumMod val="25000"/>
                    </a:schemeClr>
                  </a:solidFill>
                  <a:latin typeface="Andes ExtraLight" panose="02000000000000000000" pitchFamily="50" charset="0"/>
                </a:rPr>
                <a:t>Adjudicación</a:t>
              </a:r>
              <a:endParaRPr lang="es-CO" dirty="0">
                <a:solidFill>
                  <a:schemeClr val="bg2">
                    <a:lumMod val="25000"/>
                  </a:schemeClr>
                </a:solidFill>
                <a:latin typeface="Andes ExtraLight" panose="02000000000000000000" pitchFamily="50" charset="0"/>
              </a:endParaRPr>
            </a:p>
          </p:txBody>
        </p:sp>
        <p:sp>
          <p:nvSpPr>
            <p:cNvPr id="14" name="TextBox 13"/>
            <p:cNvSpPr txBox="1"/>
            <p:nvPr/>
          </p:nvSpPr>
          <p:spPr>
            <a:xfrm>
              <a:off x="1530096" y="2633472"/>
              <a:ext cx="1219200" cy="369332"/>
            </a:xfrm>
            <a:prstGeom prst="rect">
              <a:avLst/>
            </a:prstGeom>
            <a:solidFill>
              <a:schemeClr val="bg1"/>
            </a:solidFill>
          </p:spPr>
          <p:txBody>
            <a:bodyPr wrap="square" rtlCol="0">
              <a:spAutoFit/>
            </a:bodyPr>
            <a:lstStyle/>
            <a:p>
              <a:pPr algn="ctr"/>
              <a:r>
                <a:rPr lang="es-CO" dirty="0" smtClean="0">
                  <a:solidFill>
                    <a:schemeClr val="bg2">
                      <a:lumMod val="25000"/>
                    </a:schemeClr>
                  </a:solidFill>
                  <a:latin typeface="Andes ExtraLight" panose="02000000000000000000" pitchFamily="50" charset="0"/>
                </a:rPr>
                <a:t>Licitación</a:t>
              </a:r>
              <a:endParaRPr lang="es-CO" dirty="0">
                <a:solidFill>
                  <a:schemeClr val="bg2">
                    <a:lumMod val="25000"/>
                  </a:schemeClr>
                </a:solidFill>
                <a:latin typeface="Andes ExtraLight" panose="02000000000000000000" pitchFamily="50" charset="0"/>
              </a:endParaRPr>
            </a:p>
          </p:txBody>
        </p:sp>
        <p:sp>
          <p:nvSpPr>
            <p:cNvPr id="15" name="TextBox 14"/>
            <p:cNvSpPr txBox="1"/>
            <p:nvPr/>
          </p:nvSpPr>
          <p:spPr>
            <a:xfrm>
              <a:off x="5766816" y="2633472"/>
              <a:ext cx="1450848" cy="369332"/>
            </a:xfrm>
            <a:prstGeom prst="rect">
              <a:avLst/>
            </a:prstGeom>
            <a:solidFill>
              <a:schemeClr val="bg1"/>
            </a:solidFill>
          </p:spPr>
          <p:txBody>
            <a:bodyPr wrap="square" rtlCol="0">
              <a:spAutoFit/>
            </a:bodyPr>
            <a:lstStyle/>
            <a:p>
              <a:pPr algn="ctr"/>
              <a:r>
                <a:rPr lang="es-CO" dirty="0" smtClean="0">
                  <a:solidFill>
                    <a:schemeClr val="bg2">
                      <a:lumMod val="25000"/>
                    </a:schemeClr>
                  </a:solidFill>
                  <a:latin typeface="Andes ExtraLight" panose="02000000000000000000" pitchFamily="50" charset="0"/>
                </a:rPr>
                <a:t>Ejecución</a:t>
              </a:r>
              <a:endParaRPr lang="es-CO" dirty="0">
                <a:solidFill>
                  <a:schemeClr val="bg2">
                    <a:lumMod val="25000"/>
                  </a:schemeClr>
                </a:solidFill>
                <a:latin typeface="Andes ExtraLight" panose="02000000000000000000" pitchFamily="50" charset="0"/>
              </a:endParaRPr>
            </a:p>
          </p:txBody>
        </p:sp>
        <p:sp>
          <p:nvSpPr>
            <p:cNvPr id="16" name="TextBox 15"/>
            <p:cNvSpPr txBox="1"/>
            <p:nvPr/>
          </p:nvSpPr>
          <p:spPr>
            <a:xfrm>
              <a:off x="7406640" y="2633472"/>
              <a:ext cx="1627632" cy="646331"/>
            </a:xfrm>
            <a:prstGeom prst="rect">
              <a:avLst/>
            </a:prstGeom>
            <a:solidFill>
              <a:schemeClr val="bg1"/>
            </a:solidFill>
          </p:spPr>
          <p:txBody>
            <a:bodyPr wrap="square" rtlCol="0">
              <a:spAutoFit/>
            </a:bodyPr>
            <a:lstStyle/>
            <a:p>
              <a:pPr algn="ctr"/>
              <a:r>
                <a:rPr lang="es-CO" dirty="0" smtClean="0">
                  <a:solidFill>
                    <a:schemeClr val="bg2">
                      <a:lumMod val="25000"/>
                    </a:schemeClr>
                  </a:solidFill>
                  <a:latin typeface="Andes ExtraLight" panose="02000000000000000000" pitchFamily="50" charset="0"/>
                </a:rPr>
                <a:t>Registro de la contratación</a:t>
              </a:r>
              <a:endParaRPr lang="es-CO" dirty="0">
                <a:solidFill>
                  <a:schemeClr val="bg2">
                    <a:lumMod val="25000"/>
                  </a:schemeClr>
                </a:solidFill>
                <a:latin typeface="Andes ExtraLight" panose="02000000000000000000" pitchFamily="50" charset="0"/>
              </a:endParaRPr>
            </a:p>
          </p:txBody>
        </p:sp>
      </p:grpSp>
      <p:sp>
        <p:nvSpPr>
          <p:cNvPr id="9" name="Content Placeholder 8"/>
          <p:cNvSpPr>
            <a:spLocks noGrp="1"/>
          </p:cNvSpPr>
          <p:nvPr>
            <p:ph idx="1"/>
          </p:nvPr>
        </p:nvSpPr>
        <p:spPr>
          <a:xfrm>
            <a:off x="628650" y="4133087"/>
            <a:ext cx="7886700" cy="2043875"/>
          </a:xfrm>
        </p:spPr>
        <p:txBody>
          <a:bodyPr/>
          <a:lstStyle/>
          <a:p>
            <a:pPr marL="0" indent="0">
              <a:buNone/>
            </a:pPr>
            <a:r>
              <a:rPr lang="es-ES" dirty="0">
                <a:solidFill>
                  <a:schemeClr val="accent5">
                    <a:lumMod val="50000"/>
                  </a:schemeClr>
                </a:solidFill>
                <a:latin typeface="Andes ExtraLight" panose="02000000000000000000" pitchFamily="50" charset="0"/>
              </a:rPr>
              <a:t>... </a:t>
            </a:r>
            <a:r>
              <a:rPr lang="es-ES" dirty="0" smtClean="0">
                <a:solidFill>
                  <a:schemeClr val="accent5">
                    <a:lumMod val="50000"/>
                  </a:schemeClr>
                </a:solidFill>
                <a:latin typeface="Andes ExtraLight" panose="02000000000000000000" pitchFamily="50" charset="0"/>
              </a:rPr>
              <a:t>y el </a:t>
            </a:r>
            <a:r>
              <a:rPr lang="es-ES" dirty="0" smtClean="0">
                <a:solidFill>
                  <a:schemeClr val="accent5">
                    <a:lumMod val="50000"/>
                  </a:schemeClr>
                </a:solidFill>
                <a:latin typeface="Andes Bold" panose="02000000000000000000" pitchFamily="50" charset="0"/>
              </a:rPr>
              <a:t>OCDS</a:t>
            </a:r>
            <a:r>
              <a:rPr lang="es-ES" dirty="0" smtClean="0">
                <a:solidFill>
                  <a:schemeClr val="accent5">
                    <a:lumMod val="50000"/>
                  </a:schemeClr>
                </a:solidFill>
                <a:latin typeface="Andes ExtraLight" panose="02000000000000000000" pitchFamily="50" charset="0"/>
              </a:rPr>
              <a:t> indica cómo reunir todas esas </a:t>
            </a:r>
            <a:r>
              <a:rPr lang="es-ES" dirty="0" smtClean="0">
                <a:solidFill>
                  <a:schemeClr val="accent5">
                    <a:lumMod val="50000"/>
                  </a:schemeClr>
                </a:solidFill>
                <a:latin typeface="Andes Bold" panose="02000000000000000000" pitchFamily="50" charset="0"/>
              </a:rPr>
              <a:t>publicaciones</a:t>
            </a:r>
            <a:r>
              <a:rPr lang="es-ES" dirty="0" smtClean="0">
                <a:solidFill>
                  <a:schemeClr val="accent5">
                    <a:lumMod val="50000"/>
                  </a:schemeClr>
                </a:solidFill>
                <a:latin typeface="Andes ExtraLight" panose="02000000000000000000" pitchFamily="50" charset="0"/>
              </a:rPr>
              <a:t> en un </a:t>
            </a:r>
            <a:r>
              <a:rPr lang="es-ES" b="1" dirty="0" smtClean="0">
                <a:solidFill>
                  <a:schemeClr val="accent5">
                    <a:lumMod val="50000"/>
                  </a:schemeClr>
                </a:solidFill>
                <a:latin typeface="Andes Bold" panose="02000000000000000000" pitchFamily="50" charset="0"/>
              </a:rPr>
              <a:t>registro</a:t>
            </a:r>
            <a:r>
              <a:rPr lang="es-ES" dirty="0" smtClean="0">
                <a:solidFill>
                  <a:schemeClr val="accent5">
                    <a:lumMod val="50000"/>
                  </a:schemeClr>
                </a:solidFill>
                <a:latin typeface="Andes ExtraLight" panose="02000000000000000000" pitchFamily="50" charset="0"/>
              </a:rPr>
              <a:t> resumido, facilitando datos abiertos oportunos y accesibles de todos los aspectos de una contratación</a:t>
            </a:r>
            <a:endParaRPr lang="en-US" dirty="0">
              <a:solidFill>
                <a:schemeClr val="accent5">
                  <a:lumMod val="50000"/>
                </a:schemeClr>
              </a:solidFill>
              <a:latin typeface="Andes ExtraLight" panose="02000000000000000000" pitchFamily="50" charset="0"/>
            </a:endParaRPr>
          </a:p>
        </p:txBody>
      </p:sp>
    </p:spTree>
    <p:extLst>
      <p:ext uri="{BB962C8B-B14F-4D97-AF65-F5344CB8AC3E}">
        <p14:creationId xmlns:p14="http://schemas.microsoft.com/office/powerpoint/2010/main" val="1276056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pic>
        <p:nvPicPr>
          <p:cNvPr id="2" name="Picture 1"/>
          <p:cNvPicPr>
            <a:picLocks noChangeAspect="1"/>
          </p:cNvPicPr>
          <p:nvPr/>
        </p:nvPicPr>
        <p:blipFill>
          <a:blip r:embed="rId3"/>
          <a:stretch>
            <a:fillRect/>
          </a:stretch>
        </p:blipFill>
        <p:spPr>
          <a:xfrm>
            <a:off x="1962912" y="1804371"/>
            <a:ext cx="5214969" cy="3794611"/>
          </a:xfrm>
          <a:prstGeom prst="rect">
            <a:avLst/>
          </a:prstGeom>
        </p:spPr>
      </p:pic>
      <p:sp>
        <p:nvSpPr>
          <p:cNvPr id="5" name="Title 4"/>
          <p:cNvSpPr>
            <a:spLocks noGrp="1"/>
          </p:cNvSpPr>
          <p:nvPr>
            <p:ph type="title"/>
          </p:nvPr>
        </p:nvSpPr>
        <p:spPr/>
        <p:txBody>
          <a:bodyPr>
            <a:normAutofit/>
          </a:bodyPr>
          <a:lstStyle/>
          <a:p>
            <a:pPr algn="ctr"/>
            <a:r>
              <a:rPr lang="es-CO" sz="3200" dirty="0" smtClean="0">
                <a:solidFill>
                  <a:schemeClr val="accent5">
                    <a:lumMod val="50000"/>
                  </a:schemeClr>
                </a:solidFill>
                <a:latin typeface="Andes ExtraLight" panose="02000000000000000000" pitchFamily="50" charset="0"/>
              </a:rPr>
              <a:t>Las publicaciones y registros pueden contener…</a:t>
            </a:r>
            <a:endParaRPr lang="es-CO" sz="3200" dirty="0">
              <a:solidFill>
                <a:schemeClr val="accent5">
                  <a:lumMod val="50000"/>
                </a:schemeClr>
              </a:solidFill>
              <a:latin typeface="Andes ExtraLight" panose="02000000000000000000" pitchFamily="50" charset="0"/>
            </a:endParaRPr>
          </a:p>
        </p:txBody>
      </p:sp>
      <p:sp>
        <p:nvSpPr>
          <p:cNvPr id="8" name="TextBox 7"/>
          <p:cNvSpPr txBox="1"/>
          <p:nvPr/>
        </p:nvSpPr>
        <p:spPr>
          <a:xfrm>
            <a:off x="438912" y="1804371"/>
            <a:ext cx="1524000" cy="584775"/>
          </a:xfrm>
          <a:prstGeom prst="rect">
            <a:avLst/>
          </a:prstGeom>
          <a:noFill/>
        </p:spPr>
        <p:txBody>
          <a:bodyPr wrap="square" rtlCol="0">
            <a:spAutoFit/>
          </a:bodyPr>
          <a:lstStyle/>
          <a:p>
            <a:pPr algn="ctr"/>
            <a:r>
              <a:rPr lang="es-CO" sz="1600" dirty="0" smtClean="0">
                <a:solidFill>
                  <a:schemeClr val="bg2">
                    <a:lumMod val="25000"/>
                  </a:schemeClr>
                </a:solidFill>
                <a:latin typeface="Andes ExtraLight" panose="02000000000000000000" pitchFamily="50" charset="0"/>
              </a:rPr>
              <a:t>Documentos y Avisos</a:t>
            </a:r>
            <a:endParaRPr lang="es-CO" sz="1600" dirty="0">
              <a:solidFill>
                <a:schemeClr val="bg2">
                  <a:lumMod val="25000"/>
                </a:schemeClr>
              </a:solidFill>
              <a:latin typeface="Andes ExtraLight" panose="02000000000000000000" pitchFamily="50" charset="0"/>
            </a:endParaRPr>
          </a:p>
        </p:txBody>
      </p:sp>
      <p:sp>
        <p:nvSpPr>
          <p:cNvPr id="12" name="TextBox 11"/>
          <p:cNvSpPr txBox="1"/>
          <p:nvPr/>
        </p:nvSpPr>
        <p:spPr>
          <a:xfrm>
            <a:off x="275682" y="2650208"/>
            <a:ext cx="1809150" cy="1077218"/>
          </a:xfrm>
          <a:prstGeom prst="rect">
            <a:avLst/>
          </a:prstGeom>
          <a:noFill/>
        </p:spPr>
        <p:txBody>
          <a:bodyPr wrap="square" rtlCol="0">
            <a:spAutoFit/>
          </a:bodyPr>
          <a:lstStyle/>
          <a:p>
            <a:pPr algn="ctr"/>
            <a:r>
              <a:rPr lang="es-ES" sz="1600" dirty="0" smtClean="0">
                <a:solidFill>
                  <a:schemeClr val="bg2">
                    <a:lumMod val="25000"/>
                  </a:schemeClr>
                </a:solidFill>
                <a:latin typeface="Andes ExtraLight" panose="02000000000000000000" pitchFamily="50" charset="0"/>
              </a:rPr>
              <a:t>Compradores, proveedores </a:t>
            </a:r>
            <a:r>
              <a:rPr lang="es-ES" sz="1600" dirty="0">
                <a:solidFill>
                  <a:schemeClr val="bg2">
                    <a:lumMod val="25000"/>
                  </a:schemeClr>
                </a:solidFill>
                <a:latin typeface="Andes ExtraLight" panose="02000000000000000000" pitchFamily="50" charset="0"/>
              </a:rPr>
              <a:t>y </a:t>
            </a:r>
            <a:r>
              <a:rPr lang="es-ES" sz="1600" dirty="0" smtClean="0">
                <a:solidFill>
                  <a:schemeClr val="bg2">
                    <a:lumMod val="25000"/>
                  </a:schemeClr>
                </a:solidFill>
                <a:latin typeface="Andes ExtraLight" panose="02000000000000000000" pitchFamily="50" charset="0"/>
              </a:rPr>
              <a:t> Organizaciones involucradas</a:t>
            </a:r>
            <a:endParaRPr lang="es-CO" sz="1600" dirty="0">
              <a:solidFill>
                <a:schemeClr val="bg2">
                  <a:lumMod val="25000"/>
                </a:schemeClr>
              </a:solidFill>
              <a:latin typeface="Andes ExtraLight" panose="02000000000000000000" pitchFamily="50" charset="0"/>
            </a:endParaRPr>
          </a:p>
        </p:txBody>
      </p:sp>
      <p:sp>
        <p:nvSpPr>
          <p:cNvPr id="13" name="TextBox 12"/>
          <p:cNvSpPr txBox="1"/>
          <p:nvPr/>
        </p:nvSpPr>
        <p:spPr>
          <a:xfrm>
            <a:off x="418257" y="3984916"/>
            <a:ext cx="1524000" cy="338554"/>
          </a:xfrm>
          <a:prstGeom prst="rect">
            <a:avLst/>
          </a:prstGeom>
          <a:noFill/>
        </p:spPr>
        <p:txBody>
          <a:bodyPr wrap="square" rtlCol="0">
            <a:spAutoFit/>
          </a:bodyPr>
          <a:lstStyle/>
          <a:p>
            <a:pPr algn="ctr"/>
            <a:r>
              <a:rPr lang="es-CO" sz="1600" dirty="0" smtClean="0">
                <a:solidFill>
                  <a:schemeClr val="bg2">
                    <a:lumMod val="25000"/>
                  </a:schemeClr>
                </a:solidFill>
                <a:latin typeface="Andes ExtraLight" panose="02000000000000000000" pitchFamily="50" charset="0"/>
              </a:rPr>
              <a:t>Fechas clave</a:t>
            </a:r>
            <a:endParaRPr lang="es-CO" sz="1600" dirty="0">
              <a:solidFill>
                <a:schemeClr val="bg2">
                  <a:lumMod val="25000"/>
                </a:schemeClr>
              </a:solidFill>
              <a:latin typeface="Andes ExtraLight" panose="02000000000000000000" pitchFamily="50" charset="0"/>
            </a:endParaRPr>
          </a:p>
        </p:txBody>
      </p:sp>
      <p:sp>
        <p:nvSpPr>
          <p:cNvPr id="14" name="TextBox 13"/>
          <p:cNvSpPr txBox="1"/>
          <p:nvPr/>
        </p:nvSpPr>
        <p:spPr>
          <a:xfrm>
            <a:off x="418257" y="4752499"/>
            <a:ext cx="1524000" cy="1077218"/>
          </a:xfrm>
          <a:prstGeom prst="rect">
            <a:avLst/>
          </a:prstGeom>
          <a:noFill/>
        </p:spPr>
        <p:txBody>
          <a:bodyPr wrap="square" rtlCol="0">
            <a:spAutoFit/>
          </a:bodyPr>
          <a:lstStyle/>
          <a:p>
            <a:pPr algn="ctr"/>
            <a:r>
              <a:rPr lang="es-ES" sz="1600" dirty="0">
                <a:solidFill>
                  <a:schemeClr val="bg2">
                    <a:lumMod val="25000"/>
                  </a:schemeClr>
                </a:solidFill>
                <a:latin typeface="Andes ExtraLight" panose="02000000000000000000" pitchFamily="50" charset="0"/>
              </a:rPr>
              <a:t>Valor de </a:t>
            </a:r>
            <a:r>
              <a:rPr lang="es-ES" sz="1600" dirty="0" smtClean="0">
                <a:solidFill>
                  <a:schemeClr val="bg2">
                    <a:lumMod val="25000"/>
                  </a:schemeClr>
                </a:solidFill>
                <a:latin typeface="Andes ExtraLight" panose="02000000000000000000" pitchFamily="50" charset="0"/>
              </a:rPr>
              <a:t>los contratos</a:t>
            </a:r>
            <a:r>
              <a:rPr lang="es-ES" sz="1600" dirty="0">
                <a:solidFill>
                  <a:schemeClr val="bg2">
                    <a:lumMod val="25000"/>
                  </a:schemeClr>
                </a:solidFill>
                <a:latin typeface="Andes ExtraLight" panose="02000000000000000000" pitchFamily="50" charset="0"/>
              </a:rPr>
              <a:t>, </a:t>
            </a:r>
            <a:r>
              <a:rPr lang="es-ES" sz="1600" dirty="0" smtClean="0">
                <a:solidFill>
                  <a:schemeClr val="bg2">
                    <a:lumMod val="25000"/>
                  </a:schemeClr>
                </a:solidFill>
                <a:latin typeface="Andes ExtraLight" panose="02000000000000000000" pitchFamily="50" charset="0"/>
              </a:rPr>
              <a:t> presupuestos y gastos</a:t>
            </a:r>
            <a:endParaRPr lang="es-CO" sz="1600" dirty="0">
              <a:solidFill>
                <a:schemeClr val="bg2">
                  <a:lumMod val="25000"/>
                </a:schemeClr>
              </a:solidFill>
              <a:latin typeface="Andes ExtraLight" panose="02000000000000000000" pitchFamily="50" charset="0"/>
            </a:endParaRPr>
          </a:p>
        </p:txBody>
      </p:sp>
      <p:sp>
        <p:nvSpPr>
          <p:cNvPr id="15" name="TextBox 14"/>
          <p:cNvSpPr txBox="1"/>
          <p:nvPr/>
        </p:nvSpPr>
        <p:spPr>
          <a:xfrm>
            <a:off x="7177881" y="4877532"/>
            <a:ext cx="1524000" cy="830997"/>
          </a:xfrm>
          <a:prstGeom prst="rect">
            <a:avLst/>
          </a:prstGeom>
          <a:noFill/>
        </p:spPr>
        <p:txBody>
          <a:bodyPr wrap="square" rtlCol="0">
            <a:spAutoFit/>
          </a:bodyPr>
          <a:lstStyle/>
          <a:p>
            <a:pPr algn="ctr"/>
            <a:r>
              <a:rPr lang="es-CO" sz="1600" dirty="0" smtClean="0">
                <a:solidFill>
                  <a:schemeClr val="bg2">
                    <a:lumMod val="25000"/>
                  </a:schemeClr>
                </a:solidFill>
                <a:latin typeface="Andes ExtraLight" panose="02000000000000000000" pitchFamily="50" charset="0"/>
              </a:rPr>
              <a:t>Enlaces a datos de otras fuentes</a:t>
            </a:r>
            <a:endParaRPr lang="es-CO" sz="1600" dirty="0">
              <a:solidFill>
                <a:schemeClr val="bg2">
                  <a:lumMod val="25000"/>
                </a:schemeClr>
              </a:solidFill>
              <a:latin typeface="Andes ExtraLight" panose="02000000000000000000" pitchFamily="50" charset="0"/>
            </a:endParaRPr>
          </a:p>
        </p:txBody>
      </p:sp>
      <p:sp>
        <p:nvSpPr>
          <p:cNvPr id="16" name="TextBox 15"/>
          <p:cNvSpPr txBox="1"/>
          <p:nvPr/>
        </p:nvSpPr>
        <p:spPr>
          <a:xfrm>
            <a:off x="7177881" y="3984916"/>
            <a:ext cx="1524000" cy="338554"/>
          </a:xfrm>
          <a:prstGeom prst="rect">
            <a:avLst/>
          </a:prstGeom>
          <a:noFill/>
        </p:spPr>
        <p:txBody>
          <a:bodyPr wrap="square" rtlCol="0">
            <a:spAutoFit/>
          </a:bodyPr>
          <a:lstStyle/>
          <a:p>
            <a:pPr algn="ctr"/>
            <a:r>
              <a:rPr lang="es-CO" sz="1600" dirty="0">
                <a:solidFill>
                  <a:schemeClr val="bg2">
                    <a:lumMod val="25000"/>
                  </a:schemeClr>
                </a:solidFill>
                <a:latin typeface="Andes ExtraLight" panose="02000000000000000000" pitchFamily="50" charset="0"/>
              </a:rPr>
              <a:t>Localización</a:t>
            </a:r>
          </a:p>
        </p:txBody>
      </p:sp>
      <p:sp>
        <p:nvSpPr>
          <p:cNvPr id="17" name="TextBox 16"/>
          <p:cNvSpPr txBox="1"/>
          <p:nvPr/>
        </p:nvSpPr>
        <p:spPr>
          <a:xfrm>
            <a:off x="7177881" y="2846080"/>
            <a:ext cx="1524000" cy="584775"/>
          </a:xfrm>
          <a:prstGeom prst="rect">
            <a:avLst/>
          </a:prstGeom>
          <a:noFill/>
        </p:spPr>
        <p:txBody>
          <a:bodyPr wrap="square" rtlCol="0">
            <a:spAutoFit/>
          </a:bodyPr>
          <a:lstStyle/>
          <a:p>
            <a:pPr algn="ctr"/>
            <a:r>
              <a:rPr lang="es-CO" sz="1600" dirty="0">
                <a:solidFill>
                  <a:schemeClr val="bg2">
                    <a:lumMod val="25000"/>
                  </a:schemeClr>
                </a:solidFill>
                <a:latin typeface="Andes ExtraLight" panose="02000000000000000000" pitchFamily="50" charset="0"/>
              </a:rPr>
              <a:t>Hitos y desempeño</a:t>
            </a:r>
          </a:p>
        </p:txBody>
      </p:sp>
      <p:sp>
        <p:nvSpPr>
          <p:cNvPr id="18" name="TextBox 17"/>
          <p:cNvSpPr txBox="1"/>
          <p:nvPr/>
        </p:nvSpPr>
        <p:spPr>
          <a:xfrm>
            <a:off x="7177881" y="1825883"/>
            <a:ext cx="1524000" cy="584775"/>
          </a:xfrm>
          <a:prstGeom prst="rect">
            <a:avLst/>
          </a:prstGeom>
          <a:noFill/>
        </p:spPr>
        <p:txBody>
          <a:bodyPr wrap="square" rtlCol="0">
            <a:spAutoFit/>
          </a:bodyPr>
          <a:lstStyle/>
          <a:p>
            <a:pPr algn="ctr"/>
            <a:r>
              <a:rPr lang="es-CO" sz="1600" dirty="0">
                <a:solidFill>
                  <a:schemeClr val="bg2">
                    <a:lumMod val="25000"/>
                  </a:schemeClr>
                </a:solidFill>
                <a:latin typeface="Andes ExtraLight" panose="02000000000000000000" pitchFamily="50" charset="0"/>
              </a:rPr>
              <a:t>Artículos y su </a:t>
            </a:r>
          </a:p>
          <a:p>
            <a:pPr algn="ctr"/>
            <a:r>
              <a:rPr lang="es-CO" sz="1600" dirty="0">
                <a:solidFill>
                  <a:schemeClr val="bg2">
                    <a:lumMod val="25000"/>
                  </a:schemeClr>
                </a:solidFill>
                <a:latin typeface="Andes ExtraLight" panose="02000000000000000000" pitchFamily="50" charset="0"/>
              </a:rPr>
              <a:t>clasificación</a:t>
            </a:r>
          </a:p>
        </p:txBody>
      </p:sp>
      <p:sp>
        <p:nvSpPr>
          <p:cNvPr id="9" name="TextBox 8"/>
          <p:cNvSpPr txBox="1"/>
          <p:nvPr/>
        </p:nvSpPr>
        <p:spPr>
          <a:xfrm>
            <a:off x="3267456" y="4998720"/>
            <a:ext cx="2462784" cy="830997"/>
          </a:xfrm>
          <a:prstGeom prst="rect">
            <a:avLst/>
          </a:prstGeom>
          <a:solidFill>
            <a:schemeClr val="bg1"/>
          </a:solidFill>
        </p:spPr>
        <p:txBody>
          <a:bodyPr wrap="square" rtlCol="0">
            <a:spAutoFit/>
          </a:bodyPr>
          <a:lstStyle/>
          <a:p>
            <a:pPr algn="ctr"/>
            <a:r>
              <a:rPr lang="es-CO" sz="2400" dirty="0" smtClean="0">
                <a:solidFill>
                  <a:schemeClr val="bg2">
                    <a:lumMod val="25000"/>
                  </a:schemeClr>
                </a:solidFill>
                <a:latin typeface="Andes ExtraLight" panose="02000000000000000000" pitchFamily="50" charset="0"/>
              </a:rPr>
              <a:t>Registro de la Contratación</a:t>
            </a:r>
            <a:endParaRPr lang="es-CO" sz="2400" dirty="0">
              <a:solidFill>
                <a:schemeClr val="bg2">
                  <a:lumMod val="25000"/>
                </a:schemeClr>
              </a:solidFill>
              <a:latin typeface="Andes ExtraLight" panose="02000000000000000000" pitchFamily="50" charset="0"/>
            </a:endParaRPr>
          </a:p>
        </p:txBody>
      </p:sp>
    </p:spTree>
    <p:extLst>
      <p:ext uri="{BB962C8B-B14F-4D97-AF65-F5344CB8AC3E}">
        <p14:creationId xmlns:p14="http://schemas.microsoft.com/office/powerpoint/2010/main" val="184669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a:xfrm>
            <a:off x="628650" y="1913510"/>
            <a:ext cx="7886700" cy="1325563"/>
          </a:xfrm>
        </p:spPr>
        <p:txBody>
          <a:bodyPr>
            <a:normAutofit/>
          </a:bodyPr>
          <a:lstStyle/>
          <a:p>
            <a:pPr algn="ctr"/>
            <a:r>
              <a:rPr lang="es-CO" dirty="0">
                <a:solidFill>
                  <a:schemeClr val="accent5">
                    <a:lumMod val="50000"/>
                  </a:schemeClr>
                </a:solidFill>
                <a:latin typeface="Andes ExtraLight" panose="02000000000000000000" pitchFamily="50" charset="0"/>
              </a:rPr>
              <a:t>¿Qué </a:t>
            </a:r>
            <a:r>
              <a:rPr lang="es-CO" dirty="0" smtClean="0">
                <a:solidFill>
                  <a:schemeClr val="accent5">
                    <a:lumMod val="50000"/>
                  </a:schemeClr>
                </a:solidFill>
                <a:latin typeface="Andes ExtraLight" panose="02000000000000000000" pitchFamily="50" charset="0"/>
              </a:rPr>
              <a:t>pueden hacer los usuarios con estos datos?</a:t>
            </a:r>
            <a:endParaRPr lang="en-US" dirty="0">
              <a:solidFill>
                <a:schemeClr val="accent5">
                  <a:lumMod val="50000"/>
                </a:schemeClr>
              </a:solidFill>
              <a:latin typeface="Andes ExtraLight" panose="02000000000000000000" pitchFamily="50" charset="0"/>
            </a:endParaRPr>
          </a:p>
        </p:txBody>
      </p:sp>
      <p:pic>
        <p:nvPicPr>
          <p:cNvPr id="2" name="Picture 1"/>
          <p:cNvPicPr>
            <a:picLocks noChangeAspect="1"/>
          </p:cNvPicPr>
          <p:nvPr/>
        </p:nvPicPr>
        <p:blipFill>
          <a:blip r:embed="rId3"/>
          <a:stretch>
            <a:fillRect/>
          </a:stretch>
        </p:blipFill>
        <p:spPr>
          <a:xfrm>
            <a:off x="3709511" y="3480241"/>
            <a:ext cx="1724977" cy="1787830"/>
          </a:xfrm>
          <a:prstGeom prst="rect">
            <a:avLst/>
          </a:prstGeom>
        </p:spPr>
      </p:pic>
    </p:spTree>
    <p:extLst>
      <p:ext uri="{BB962C8B-B14F-4D97-AF65-F5344CB8AC3E}">
        <p14:creationId xmlns:p14="http://schemas.microsoft.com/office/powerpoint/2010/main" val="1260765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242333"/>
            <a:ext cx="7886700" cy="1325563"/>
          </a:xfrm>
        </p:spPr>
        <p:txBody>
          <a:bodyPr>
            <a:normAutofit/>
          </a:bodyPr>
          <a:lstStyle/>
          <a:p>
            <a:pPr algn="ctr"/>
            <a:r>
              <a:rPr lang="es-ES" sz="3600" dirty="0">
                <a:solidFill>
                  <a:schemeClr val="accent5">
                    <a:lumMod val="50000"/>
                  </a:schemeClr>
                </a:solidFill>
                <a:latin typeface="Andes ExtraLight" panose="02000000000000000000" pitchFamily="50" charset="0"/>
              </a:rPr>
              <a:t>Obtención de una mayor rentabilidad en las contrataciones</a:t>
            </a:r>
            <a:endParaRPr lang="es-CO" sz="3600" dirty="0">
              <a:solidFill>
                <a:schemeClr val="accent5">
                  <a:lumMod val="50000"/>
                </a:schemeClr>
              </a:solidFill>
              <a:latin typeface="Andes ExtraLight" panose="02000000000000000000" pitchFamily="50" charset="0"/>
            </a:endParaRPr>
          </a:p>
        </p:txBody>
      </p:sp>
      <p:sp>
        <p:nvSpPr>
          <p:cNvPr id="5" name="Content Placeholder 4"/>
          <p:cNvSpPr>
            <a:spLocks noGrp="1"/>
          </p:cNvSpPr>
          <p:nvPr>
            <p:ph idx="1"/>
          </p:nvPr>
        </p:nvSpPr>
        <p:spPr>
          <a:xfrm>
            <a:off x="1269242" y="2791968"/>
            <a:ext cx="6892118" cy="3506298"/>
          </a:xfrm>
        </p:spPr>
        <p:txBody>
          <a:bodyPr>
            <a:normAutofit/>
          </a:bodyPr>
          <a:lstStyle/>
          <a:p>
            <a:pPr>
              <a:buBlip>
                <a:blip r:embed="rId3"/>
              </a:buBlip>
            </a:pPr>
            <a:r>
              <a:rPr lang="es-ES" sz="2000" dirty="0" smtClean="0">
                <a:solidFill>
                  <a:schemeClr val="accent5">
                    <a:lumMod val="50000"/>
                  </a:schemeClr>
                </a:solidFill>
                <a:latin typeface="Andes ExtraLight" panose="02000000000000000000" pitchFamily="50" charset="0"/>
              </a:rPr>
              <a:t>Para obtener mejor relación </a:t>
            </a:r>
            <a:r>
              <a:rPr lang="es-ES" sz="2000" dirty="0">
                <a:solidFill>
                  <a:schemeClr val="accent5">
                    <a:lumMod val="50000"/>
                  </a:schemeClr>
                </a:solidFill>
                <a:latin typeface="Andes ExtraLight" panose="02000000000000000000" pitchFamily="50" charset="0"/>
              </a:rPr>
              <a:t>calidad/precio en el proceso de contratación de bienes y servicios, </a:t>
            </a:r>
            <a:r>
              <a:rPr lang="es-ES" sz="2000" dirty="0" smtClean="0">
                <a:solidFill>
                  <a:schemeClr val="accent5">
                    <a:lumMod val="50000"/>
                  </a:schemeClr>
                </a:solidFill>
                <a:latin typeface="Andes ExtraLight" panose="02000000000000000000" pitchFamily="50" charset="0"/>
              </a:rPr>
              <a:t>y determinar </a:t>
            </a:r>
            <a:r>
              <a:rPr lang="es-ES" sz="2000" dirty="0">
                <a:solidFill>
                  <a:schemeClr val="accent5">
                    <a:lumMod val="50000"/>
                  </a:schemeClr>
                </a:solidFill>
                <a:latin typeface="Andes ExtraLight" panose="02000000000000000000" pitchFamily="50" charset="0"/>
              </a:rPr>
              <a:t>si los contratos ya finalizados han resultado rentables o </a:t>
            </a:r>
            <a:r>
              <a:rPr lang="es-ES" sz="2000" dirty="0" smtClean="0">
                <a:solidFill>
                  <a:schemeClr val="accent5">
                    <a:lumMod val="50000"/>
                  </a:schemeClr>
                </a:solidFill>
                <a:latin typeface="Andes ExtraLight" panose="02000000000000000000" pitchFamily="50" charset="0"/>
              </a:rPr>
              <a:t>no.</a:t>
            </a:r>
          </a:p>
          <a:p>
            <a:pPr>
              <a:buBlip>
                <a:blip r:embed="rId3"/>
              </a:buBlip>
            </a:pPr>
            <a:r>
              <a:rPr lang="es-ES" sz="2000" dirty="0" smtClean="0">
                <a:solidFill>
                  <a:schemeClr val="accent5">
                    <a:lumMod val="50000"/>
                  </a:schemeClr>
                </a:solidFill>
                <a:latin typeface="Andes ExtraLight" panose="02000000000000000000" pitchFamily="50" charset="0"/>
              </a:rPr>
              <a:t>Analizar </a:t>
            </a:r>
            <a:r>
              <a:rPr lang="es-ES" sz="2000" dirty="0">
                <a:solidFill>
                  <a:schemeClr val="accent5">
                    <a:lumMod val="50000"/>
                  </a:schemeClr>
                </a:solidFill>
                <a:latin typeface="Andes ExtraLight" panose="02000000000000000000" pitchFamily="50" charset="0"/>
              </a:rPr>
              <a:t>las tendencias y variaciones en los precios y en el rendimiento de los </a:t>
            </a:r>
            <a:r>
              <a:rPr lang="es-ES" sz="2000" dirty="0" smtClean="0">
                <a:solidFill>
                  <a:schemeClr val="accent5">
                    <a:lumMod val="50000"/>
                  </a:schemeClr>
                </a:solidFill>
                <a:latin typeface="Andes ExtraLight" panose="02000000000000000000" pitchFamily="50" charset="0"/>
              </a:rPr>
              <a:t>proveedores</a:t>
            </a:r>
          </a:p>
          <a:p>
            <a:pPr>
              <a:buBlip>
                <a:blip r:embed="rId3"/>
              </a:buBlip>
            </a:pPr>
            <a:r>
              <a:rPr lang="es-CO" sz="2000" dirty="0">
                <a:solidFill>
                  <a:schemeClr val="accent5">
                    <a:lumMod val="50000"/>
                  </a:schemeClr>
                </a:solidFill>
                <a:latin typeface="Andes ExtraLight" panose="02000000000000000000" pitchFamily="50" charset="0"/>
              </a:rPr>
              <a:t>A</a:t>
            </a:r>
            <a:r>
              <a:rPr lang="es-CO" sz="2000" dirty="0" smtClean="0">
                <a:solidFill>
                  <a:schemeClr val="accent5">
                    <a:lumMod val="50000"/>
                  </a:schemeClr>
                </a:solidFill>
                <a:latin typeface="Andes ExtraLight" panose="02000000000000000000" pitchFamily="50" charset="0"/>
              </a:rPr>
              <a:t>cceso </a:t>
            </a:r>
            <a:r>
              <a:rPr lang="es-CO" sz="2000" dirty="0">
                <a:solidFill>
                  <a:schemeClr val="accent5">
                    <a:lumMod val="50000"/>
                  </a:schemeClr>
                </a:solidFill>
                <a:latin typeface="Andes ExtraLight" panose="02000000000000000000" pitchFamily="50" charset="0"/>
              </a:rPr>
              <a:t>a datos </a:t>
            </a:r>
            <a:r>
              <a:rPr lang="es-CO" sz="2000" dirty="0" smtClean="0">
                <a:solidFill>
                  <a:schemeClr val="accent5">
                    <a:lumMod val="50000"/>
                  </a:schemeClr>
                </a:solidFill>
                <a:latin typeface="Andes ExtraLight" panose="02000000000000000000" pitchFamily="50" charset="0"/>
              </a:rPr>
              <a:t>comparables (</a:t>
            </a:r>
            <a:r>
              <a:rPr lang="es-ES" sz="2000" dirty="0">
                <a:solidFill>
                  <a:schemeClr val="accent5">
                    <a:lumMod val="50000"/>
                  </a:schemeClr>
                </a:solidFill>
                <a:latin typeface="Andes ExtraLight" panose="02000000000000000000" pitchFamily="50" charset="0"/>
              </a:rPr>
              <a:t>listas de códigos comunes y la disponibilidad de precios </a:t>
            </a:r>
            <a:r>
              <a:rPr lang="es-ES" sz="2000" dirty="0" smtClean="0">
                <a:solidFill>
                  <a:schemeClr val="accent5">
                    <a:lumMod val="50000"/>
                  </a:schemeClr>
                </a:solidFill>
                <a:latin typeface="Andes ExtraLight" panose="02000000000000000000" pitchFamily="50" charset="0"/>
              </a:rPr>
              <a:t>unitarios)</a:t>
            </a:r>
            <a:endParaRPr lang="es-CO" sz="2000" dirty="0">
              <a:solidFill>
                <a:schemeClr val="accent5">
                  <a:lumMod val="50000"/>
                </a:schemeClr>
              </a:solidFill>
              <a:latin typeface="Andes ExtraLight" panose="02000000000000000000" pitchFamily="50"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1559516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242333"/>
            <a:ext cx="7886700" cy="1325563"/>
          </a:xfrm>
        </p:spPr>
        <p:txBody>
          <a:bodyPr>
            <a:normAutofit/>
          </a:bodyPr>
          <a:lstStyle/>
          <a:p>
            <a:pPr algn="ctr"/>
            <a:r>
              <a:rPr lang="es-ES" sz="3600" dirty="0">
                <a:solidFill>
                  <a:schemeClr val="accent5">
                    <a:lumMod val="50000"/>
                  </a:schemeClr>
                </a:solidFill>
                <a:latin typeface="Andes ExtraLight" panose="02000000000000000000" pitchFamily="50" charset="0"/>
              </a:rPr>
              <a:t>Detección de fraudes y casos de corrupción</a:t>
            </a:r>
            <a:endParaRPr lang="es-CO" sz="3600" dirty="0">
              <a:solidFill>
                <a:schemeClr val="accent5">
                  <a:lumMod val="50000"/>
                </a:schemeClr>
              </a:solidFill>
              <a:latin typeface="Andes ExtraLight" panose="02000000000000000000" pitchFamily="50" charset="0"/>
            </a:endParaRPr>
          </a:p>
        </p:txBody>
      </p:sp>
      <p:sp>
        <p:nvSpPr>
          <p:cNvPr id="5" name="Content Placeholder 4"/>
          <p:cNvSpPr>
            <a:spLocks noGrp="1"/>
          </p:cNvSpPr>
          <p:nvPr>
            <p:ph idx="1"/>
          </p:nvPr>
        </p:nvSpPr>
        <p:spPr>
          <a:xfrm>
            <a:off x="1269242" y="2791968"/>
            <a:ext cx="6892118" cy="3506298"/>
          </a:xfrm>
        </p:spPr>
        <p:txBody>
          <a:bodyPr>
            <a:normAutofit/>
          </a:bodyPr>
          <a:lstStyle/>
          <a:p>
            <a:pPr>
              <a:buBlip>
                <a:blip r:embed="rId3"/>
              </a:buBlip>
            </a:pPr>
            <a:r>
              <a:rPr lang="es-ES" sz="2000" dirty="0" smtClean="0">
                <a:solidFill>
                  <a:schemeClr val="accent5">
                    <a:lumMod val="50000"/>
                  </a:schemeClr>
                </a:solidFill>
                <a:latin typeface="Andes ExtraLight" panose="02000000000000000000" pitchFamily="50" charset="0"/>
              </a:rPr>
              <a:t>Para </a:t>
            </a:r>
            <a:r>
              <a:rPr lang="es-ES" sz="2000" dirty="0">
                <a:solidFill>
                  <a:schemeClr val="accent5">
                    <a:lumMod val="50000"/>
                  </a:schemeClr>
                </a:solidFill>
                <a:latin typeface="Andes ExtraLight" panose="02000000000000000000" pitchFamily="50" charset="0"/>
              </a:rPr>
              <a:t>examinar la información y los documentos de </a:t>
            </a:r>
            <a:r>
              <a:rPr lang="es-ES" sz="2000" dirty="0" smtClean="0">
                <a:solidFill>
                  <a:schemeClr val="accent5">
                    <a:lumMod val="50000"/>
                  </a:schemeClr>
                </a:solidFill>
                <a:latin typeface="Andes ExtraLight" panose="02000000000000000000" pitchFamily="50" charset="0"/>
              </a:rPr>
              <a:t>las contrataciones </a:t>
            </a:r>
            <a:r>
              <a:rPr lang="es-ES" sz="2000" dirty="0">
                <a:solidFill>
                  <a:schemeClr val="accent5">
                    <a:lumMod val="50000"/>
                  </a:schemeClr>
                </a:solidFill>
                <a:latin typeface="Andes ExtraLight" panose="02000000000000000000" pitchFamily="50" charset="0"/>
              </a:rPr>
              <a:t>en busca de </a:t>
            </a:r>
            <a:r>
              <a:rPr lang="es-ES" sz="2000" dirty="0" smtClean="0">
                <a:solidFill>
                  <a:schemeClr val="accent5">
                    <a:lumMod val="50000"/>
                  </a:schemeClr>
                </a:solidFill>
                <a:latin typeface="Andes ExtraLight" panose="02000000000000000000" pitchFamily="50" charset="0"/>
              </a:rPr>
              <a:t>“alertas” de posible uso indebido de fondos</a:t>
            </a:r>
          </a:p>
          <a:p>
            <a:pPr>
              <a:buBlip>
                <a:blip r:embed="rId3"/>
              </a:buBlip>
            </a:pPr>
            <a:r>
              <a:rPr lang="es-ES" sz="2000" dirty="0" smtClean="0">
                <a:solidFill>
                  <a:schemeClr val="accent5">
                    <a:lumMod val="50000"/>
                  </a:schemeClr>
                </a:solidFill>
                <a:latin typeface="Andes ExtraLight" panose="02000000000000000000" pitchFamily="50" charset="0"/>
              </a:rPr>
              <a:t>Enfoque “micro” y “sistémico”</a:t>
            </a:r>
          </a:p>
          <a:p>
            <a:pPr>
              <a:buBlip>
                <a:blip r:embed="rId3"/>
              </a:buBlip>
            </a:pPr>
            <a:r>
              <a:rPr lang="es-ES" sz="2000" dirty="0" smtClean="0">
                <a:solidFill>
                  <a:schemeClr val="accent5">
                    <a:lumMod val="50000"/>
                  </a:schemeClr>
                </a:solidFill>
                <a:latin typeface="Andes ExtraLight" panose="02000000000000000000" pitchFamily="50" charset="0"/>
              </a:rPr>
              <a:t>Datos </a:t>
            </a:r>
            <a:r>
              <a:rPr lang="es-ES" sz="2000" dirty="0">
                <a:solidFill>
                  <a:schemeClr val="accent5">
                    <a:lumMod val="50000"/>
                  </a:schemeClr>
                </a:solidFill>
                <a:latin typeface="Andes ExtraLight" panose="02000000000000000000" pitchFamily="50" charset="0"/>
              </a:rPr>
              <a:t>enlazables con identificadores </a:t>
            </a:r>
            <a:r>
              <a:rPr lang="es-ES" sz="2000" dirty="0" smtClean="0">
                <a:solidFill>
                  <a:schemeClr val="accent5">
                    <a:lumMod val="50000"/>
                  </a:schemeClr>
                </a:solidFill>
                <a:latin typeface="Andes ExtraLight" panose="02000000000000000000" pitchFamily="50" charset="0"/>
              </a:rPr>
              <a:t>únicos </a:t>
            </a:r>
            <a:r>
              <a:rPr lang="es-ES" sz="2000" dirty="0">
                <a:solidFill>
                  <a:schemeClr val="accent5">
                    <a:lumMod val="50000"/>
                  </a:schemeClr>
                </a:solidFill>
                <a:latin typeface="Andes ExtraLight" panose="02000000000000000000" pitchFamily="50" charset="0"/>
              </a:rPr>
              <a:t>globales</a:t>
            </a:r>
            <a:endParaRPr lang="es-CO" sz="2000" dirty="0">
              <a:solidFill>
                <a:schemeClr val="accent5">
                  <a:lumMod val="50000"/>
                </a:schemeClr>
              </a:solidFill>
              <a:latin typeface="Andes ExtraLight" panose="02000000000000000000" pitchFamily="50"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3261045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242333"/>
            <a:ext cx="7886700" cy="1325563"/>
          </a:xfrm>
        </p:spPr>
        <p:txBody>
          <a:bodyPr>
            <a:normAutofit/>
          </a:bodyPr>
          <a:lstStyle/>
          <a:p>
            <a:pPr algn="ctr"/>
            <a:r>
              <a:rPr lang="es-ES" sz="3600" dirty="0">
                <a:solidFill>
                  <a:schemeClr val="accent5">
                    <a:lumMod val="50000"/>
                  </a:schemeClr>
                </a:solidFill>
                <a:latin typeface="Andes ExtraLight" panose="02000000000000000000" pitchFamily="50" charset="0"/>
              </a:rPr>
              <a:t>Competencia por contratos públicos</a:t>
            </a:r>
            <a:endParaRPr lang="es-CO" sz="3600" dirty="0">
              <a:solidFill>
                <a:schemeClr val="accent5">
                  <a:lumMod val="50000"/>
                </a:schemeClr>
              </a:solidFill>
              <a:latin typeface="Andes ExtraLight" panose="02000000000000000000" pitchFamily="50" charset="0"/>
            </a:endParaRPr>
          </a:p>
        </p:txBody>
      </p:sp>
      <p:sp>
        <p:nvSpPr>
          <p:cNvPr id="5" name="Content Placeholder 4"/>
          <p:cNvSpPr>
            <a:spLocks noGrp="1"/>
          </p:cNvSpPr>
          <p:nvPr>
            <p:ph idx="1"/>
          </p:nvPr>
        </p:nvSpPr>
        <p:spPr>
          <a:xfrm>
            <a:off x="1269242" y="2791968"/>
            <a:ext cx="6892118" cy="3506298"/>
          </a:xfrm>
        </p:spPr>
        <p:txBody>
          <a:bodyPr>
            <a:normAutofit/>
          </a:bodyPr>
          <a:lstStyle/>
          <a:p>
            <a:pPr>
              <a:buBlip>
                <a:blip r:embed="rId3"/>
              </a:buBlip>
            </a:pPr>
            <a:r>
              <a:rPr lang="es-ES" sz="2000" dirty="0">
                <a:solidFill>
                  <a:schemeClr val="accent5">
                    <a:lumMod val="50000"/>
                  </a:schemeClr>
                </a:solidFill>
                <a:latin typeface="Andes ExtraLight" panose="02000000000000000000" pitchFamily="50" charset="0"/>
              </a:rPr>
              <a:t>Para </a:t>
            </a:r>
            <a:r>
              <a:rPr lang="es-ES" sz="2000" dirty="0" smtClean="0">
                <a:solidFill>
                  <a:schemeClr val="accent5">
                    <a:lumMod val="50000"/>
                  </a:schemeClr>
                </a:solidFill>
                <a:latin typeface="Andes ExtraLight" panose="02000000000000000000" pitchFamily="50" charset="0"/>
              </a:rPr>
              <a:t>identificar </a:t>
            </a:r>
            <a:r>
              <a:rPr lang="es-ES" sz="2000" dirty="0">
                <a:solidFill>
                  <a:schemeClr val="accent5">
                    <a:lumMod val="50000"/>
                  </a:schemeClr>
                </a:solidFill>
                <a:latin typeface="Andes ExtraLight" panose="02000000000000000000" pitchFamily="50" charset="0"/>
              </a:rPr>
              <a:t>nuevas oportunidades de </a:t>
            </a:r>
            <a:r>
              <a:rPr lang="es-ES" sz="2000" dirty="0" smtClean="0">
                <a:solidFill>
                  <a:schemeClr val="accent5">
                    <a:lumMod val="50000"/>
                  </a:schemeClr>
                </a:solidFill>
                <a:latin typeface="Andes ExtraLight" panose="02000000000000000000" pitchFamily="50" charset="0"/>
              </a:rPr>
              <a:t>contratación de </a:t>
            </a:r>
            <a:r>
              <a:rPr lang="es-ES" sz="2000" dirty="0">
                <a:solidFill>
                  <a:schemeClr val="accent5">
                    <a:lumMod val="50000"/>
                  </a:schemeClr>
                </a:solidFill>
                <a:latin typeface="Andes ExtraLight" panose="02000000000000000000" pitchFamily="50" charset="0"/>
              </a:rPr>
              <a:t>bienes o servicios concretos</a:t>
            </a:r>
            <a:endParaRPr lang="es-ES" sz="2000" dirty="0" smtClean="0">
              <a:solidFill>
                <a:schemeClr val="accent5">
                  <a:lumMod val="50000"/>
                </a:schemeClr>
              </a:solidFill>
              <a:latin typeface="Andes ExtraLight" panose="02000000000000000000" pitchFamily="50" charset="0"/>
            </a:endParaRPr>
          </a:p>
          <a:p>
            <a:pPr>
              <a:buBlip>
                <a:blip r:embed="rId3"/>
              </a:buBlip>
            </a:pPr>
            <a:r>
              <a:rPr lang="es-ES" sz="2000" dirty="0" smtClean="0">
                <a:solidFill>
                  <a:schemeClr val="accent5">
                    <a:lumMod val="50000"/>
                  </a:schemeClr>
                </a:solidFill>
                <a:latin typeface="Andes ExtraLight" panose="02000000000000000000" pitchFamily="50" charset="0"/>
              </a:rPr>
              <a:t>Información </a:t>
            </a:r>
            <a:r>
              <a:rPr lang="es-ES" sz="2000" dirty="0">
                <a:solidFill>
                  <a:schemeClr val="accent5">
                    <a:lumMod val="50000"/>
                  </a:schemeClr>
                </a:solidFill>
                <a:latin typeface="Andes ExtraLight" panose="02000000000000000000" pitchFamily="50" charset="0"/>
              </a:rPr>
              <a:t>de contratos </a:t>
            </a:r>
            <a:r>
              <a:rPr lang="es-ES" sz="2000" dirty="0" smtClean="0">
                <a:solidFill>
                  <a:schemeClr val="accent5">
                    <a:lumMod val="50000"/>
                  </a:schemeClr>
                </a:solidFill>
                <a:latin typeface="Andes ExtraLight" panose="02000000000000000000" pitchFamily="50" charset="0"/>
              </a:rPr>
              <a:t>anteriores</a:t>
            </a:r>
          </a:p>
          <a:p>
            <a:pPr>
              <a:buBlip>
                <a:blip r:embed="rId3"/>
              </a:buBlip>
            </a:pPr>
            <a:r>
              <a:rPr lang="es-ES" sz="2000" dirty="0">
                <a:solidFill>
                  <a:schemeClr val="accent5">
                    <a:lumMod val="50000"/>
                  </a:schemeClr>
                </a:solidFill>
                <a:latin typeface="Andes ExtraLight" panose="02000000000000000000" pitchFamily="50" charset="0"/>
              </a:rPr>
              <a:t>Contar con </a:t>
            </a:r>
            <a:r>
              <a:rPr lang="es-ES" sz="2000" dirty="0" smtClean="0">
                <a:solidFill>
                  <a:schemeClr val="accent5">
                    <a:lumMod val="50000"/>
                  </a:schemeClr>
                </a:solidFill>
                <a:latin typeface="Andes ExtraLight" panose="02000000000000000000" pitchFamily="50" charset="0"/>
              </a:rPr>
              <a:t>proyecciones a </a:t>
            </a:r>
            <a:r>
              <a:rPr lang="es-ES" sz="2000" dirty="0">
                <a:solidFill>
                  <a:schemeClr val="accent5">
                    <a:lumMod val="50000"/>
                  </a:schemeClr>
                </a:solidFill>
                <a:latin typeface="Andes ExtraLight" panose="02000000000000000000" pitchFamily="50" charset="0"/>
              </a:rPr>
              <a:t>futuro e información oportuna</a:t>
            </a:r>
            <a:endParaRPr lang="es-CO" sz="2000" dirty="0">
              <a:solidFill>
                <a:schemeClr val="accent5">
                  <a:lumMod val="50000"/>
                </a:schemeClr>
              </a:solidFill>
              <a:latin typeface="Andes ExtraLight" panose="02000000000000000000" pitchFamily="50"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65525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1242333"/>
            <a:ext cx="7886700" cy="1325563"/>
          </a:xfrm>
        </p:spPr>
        <p:txBody>
          <a:bodyPr>
            <a:normAutofit/>
          </a:bodyPr>
          <a:lstStyle/>
          <a:p>
            <a:pPr algn="ctr"/>
            <a:r>
              <a:rPr lang="es-ES" sz="3600" dirty="0" smtClean="0">
                <a:solidFill>
                  <a:schemeClr val="accent5">
                    <a:lumMod val="50000"/>
                  </a:schemeClr>
                </a:solidFill>
                <a:latin typeface="Andes ExtraLight" panose="02000000000000000000" pitchFamily="50" charset="0"/>
              </a:rPr>
              <a:t>Monitoreo de </a:t>
            </a:r>
            <a:r>
              <a:rPr lang="es-ES" sz="3600" dirty="0">
                <a:solidFill>
                  <a:schemeClr val="accent5">
                    <a:lumMod val="50000"/>
                  </a:schemeClr>
                </a:solidFill>
                <a:latin typeface="Andes ExtraLight" panose="02000000000000000000" pitchFamily="50" charset="0"/>
              </a:rPr>
              <a:t>la prestación de servicios</a:t>
            </a:r>
            <a:endParaRPr lang="es-CO" sz="3600" dirty="0">
              <a:solidFill>
                <a:schemeClr val="accent5">
                  <a:lumMod val="50000"/>
                </a:schemeClr>
              </a:solidFill>
              <a:latin typeface="Andes ExtraLight" panose="02000000000000000000" pitchFamily="50" charset="0"/>
            </a:endParaRPr>
          </a:p>
        </p:txBody>
      </p:sp>
      <p:sp>
        <p:nvSpPr>
          <p:cNvPr id="5" name="Content Placeholder 4"/>
          <p:cNvSpPr>
            <a:spLocks noGrp="1"/>
          </p:cNvSpPr>
          <p:nvPr>
            <p:ph idx="1"/>
          </p:nvPr>
        </p:nvSpPr>
        <p:spPr>
          <a:xfrm>
            <a:off x="1269242" y="2791968"/>
            <a:ext cx="6892118" cy="3506298"/>
          </a:xfrm>
        </p:spPr>
        <p:txBody>
          <a:bodyPr>
            <a:normAutofit/>
          </a:bodyPr>
          <a:lstStyle/>
          <a:p>
            <a:pPr>
              <a:buBlip>
                <a:blip r:embed="rId3"/>
              </a:buBlip>
            </a:pPr>
            <a:r>
              <a:rPr lang="es-ES" sz="2000" dirty="0">
                <a:solidFill>
                  <a:schemeClr val="accent5">
                    <a:lumMod val="50000"/>
                  </a:schemeClr>
                </a:solidFill>
                <a:latin typeface="Andes ExtraLight" panose="02000000000000000000" pitchFamily="50" charset="0"/>
              </a:rPr>
              <a:t>Para  estar seguros de que las </a:t>
            </a:r>
            <a:r>
              <a:rPr lang="es-ES" sz="2000" dirty="0" smtClean="0">
                <a:solidFill>
                  <a:schemeClr val="accent5">
                    <a:lumMod val="50000"/>
                  </a:schemeClr>
                </a:solidFill>
                <a:latin typeface="Andes ExtraLight" panose="02000000000000000000" pitchFamily="50" charset="0"/>
              </a:rPr>
              <a:t>contrataciones </a:t>
            </a:r>
            <a:r>
              <a:rPr lang="es-ES" sz="2000" dirty="0">
                <a:solidFill>
                  <a:schemeClr val="accent5">
                    <a:lumMod val="50000"/>
                  </a:schemeClr>
                </a:solidFill>
                <a:latin typeface="Andes ExtraLight" panose="02000000000000000000" pitchFamily="50" charset="0"/>
              </a:rPr>
              <a:t>públicas brindan valor a la ciudadanía en términos de calidad y oportunidad de los </a:t>
            </a:r>
            <a:r>
              <a:rPr lang="es-ES" sz="2000" dirty="0" smtClean="0">
                <a:solidFill>
                  <a:schemeClr val="accent5">
                    <a:lumMod val="50000"/>
                  </a:schemeClr>
                </a:solidFill>
                <a:latin typeface="Andes ExtraLight" panose="02000000000000000000" pitchFamily="50" charset="0"/>
              </a:rPr>
              <a:t>bienes</a:t>
            </a:r>
            <a:r>
              <a:rPr lang="es-ES" sz="2000" dirty="0">
                <a:solidFill>
                  <a:schemeClr val="accent5">
                    <a:lumMod val="50000"/>
                  </a:schemeClr>
                </a:solidFill>
                <a:latin typeface="Andes ExtraLight" panose="02000000000000000000" pitchFamily="50" charset="0"/>
              </a:rPr>
              <a:t>, obras y servicios </a:t>
            </a:r>
            <a:r>
              <a:rPr lang="es-ES" sz="2000" dirty="0" smtClean="0">
                <a:solidFill>
                  <a:schemeClr val="accent5">
                    <a:lumMod val="50000"/>
                  </a:schemeClr>
                </a:solidFill>
                <a:latin typeface="Andes ExtraLight" panose="02000000000000000000" pitchFamily="50" charset="0"/>
              </a:rPr>
              <a:t>contratados</a:t>
            </a:r>
          </a:p>
          <a:p>
            <a:pPr>
              <a:buBlip>
                <a:blip r:embed="rId3"/>
              </a:buBlip>
            </a:pPr>
            <a:r>
              <a:rPr lang="es-ES" sz="2000" dirty="0">
                <a:solidFill>
                  <a:schemeClr val="accent5">
                    <a:lumMod val="50000"/>
                  </a:schemeClr>
                </a:solidFill>
                <a:latin typeface="Andes ExtraLight" panose="02000000000000000000" pitchFamily="50" charset="0"/>
              </a:rPr>
              <a:t>Los datos de localización geográfica y los </a:t>
            </a:r>
            <a:r>
              <a:rPr lang="es-ES" sz="2000" dirty="0" smtClean="0">
                <a:solidFill>
                  <a:schemeClr val="accent5">
                    <a:lumMod val="50000"/>
                  </a:schemeClr>
                </a:solidFill>
                <a:latin typeface="Andes ExtraLight" panose="02000000000000000000" pitchFamily="50" charset="0"/>
              </a:rPr>
              <a:t>relativos </a:t>
            </a:r>
            <a:r>
              <a:rPr lang="es-ES" sz="2000" dirty="0">
                <a:solidFill>
                  <a:schemeClr val="accent5">
                    <a:lumMod val="50000"/>
                  </a:schemeClr>
                </a:solidFill>
                <a:latin typeface="Andes ExtraLight" panose="02000000000000000000" pitchFamily="50" charset="0"/>
              </a:rPr>
              <a:t>a las subcontrataciones son especialmente útiles para quienes monitorean contrataciones.</a:t>
            </a:r>
            <a:endParaRPr lang="es-CO" sz="2000" dirty="0">
              <a:solidFill>
                <a:schemeClr val="accent5">
                  <a:lumMod val="50000"/>
                </a:schemeClr>
              </a:solidFill>
              <a:latin typeface="Andes ExtraLight" panose="02000000000000000000" pitchFamily="50"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1516456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a:xfrm>
            <a:off x="628650" y="2669414"/>
            <a:ext cx="7886700" cy="1325563"/>
          </a:xfrm>
        </p:spPr>
        <p:txBody>
          <a:bodyPr>
            <a:noAutofit/>
          </a:bodyPr>
          <a:lstStyle/>
          <a:p>
            <a:pPr algn="ctr"/>
            <a:r>
              <a:rPr lang="es-CO" sz="4800" dirty="0">
                <a:solidFill>
                  <a:schemeClr val="accent5">
                    <a:lumMod val="50000"/>
                  </a:schemeClr>
                </a:solidFill>
                <a:latin typeface="Andes ExtraLight" panose="02000000000000000000" pitchFamily="50" charset="0"/>
              </a:rPr>
              <a:t>¿Qué </a:t>
            </a:r>
            <a:r>
              <a:rPr lang="es-CO" sz="4800" dirty="0" smtClean="0">
                <a:solidFill>
                  <a:schemeClr val="accent5">
                    <a:lumMod val="50000"/>
                  </a:schemeClr>
                </a:solidFill>
                <a:latin typeface="Andes ExtraLight" panose="02000000000000000000" pitchFamily="50" charset="0"/>
              </a:rPr>
              <a:t>hacer para aplicar el Estándar de Datos para las Contrataciones Abiertas (OCDS)?</a:t>
            </a:r>
            <a:endParaRPr lang="en-US" sz="4800" dirty="0">
              <a:solidFill>
                <a:schemeClr val="accent5">
                  <a:lumMod val="50000"/>
                </a:schemeClr>
              </a:solidFill>
              <a:latin typeface="Andes ExtraLight" panose="02000000000000000000" pitchFamily="50" charset="0"/>
            </a:endParaRPr>
          </a:p>
        </p:txBody>
      </p:sp>
    </p:spTree>
    <p:extLst>
      <p:ext uri="{BB962C8B-B14F-4D97-AF65-F5344CB8AC3E}">
        <p14:creationId xmlns:p14="http://schemas.microsoft.com/office/powerpoint/2010/main" val="140192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a:xfrm>
            <a:off x="162998" y="586797"/>
            <a:ext cx="8925583" cy="1325563"/>
          </a:xfrm>
        </p:spPr>
        <p:txBody>
          <a:bodyPr>
            <a:normAutofit/>
          </a:bodyPr>
          <a:lstStyle/>
          <a:p>
            <a:r>
              <a:rPr lang="es-CO" sz="3500" b="1" dirty="0" smtClean="0">
                <a:solidFill>
                  <a:schemeClr val="accent5">
                    <a:lumMod val="50000"/>
                  </a:schemeClr>
                </a:solidFill>
                <a:latin typeface="Andes ExtraLight" panose="02000000000000000000" pitchFamily="50" charset="0"/>
              </a:rPr>
              <a:t>Paso 1: Centrarse en los campos prioritarios</a:t>
            </a:r>
            <a:endParaRPr lang="es-CO" sz="3500" b="1" dirty="0">
              <a:solidFill>
                <a:schemeClr val="accent5">
                  <a:lumMod val="50000"/>
                </a:schemeClr>
              </a:solidFill>
              <a:latin typeface="Andes ExtraLight" panose="02000000000000000000" pitchFamily="50" charset="0"/>
            </a:endParaRPr>
          </a:p>
        </p:txBody>
      </p:sp>
      <p:sp>
        <p:nvSpPr>
          <p:cNvPr id="11" name="Content Placeholder 10"/>
          <p:cNvSpPr>
            <a:spLocks noGrp="1"/>
          </p:cNvSpPr>
          <p:nvPr>
            <p:ph idx="1"/>
          </p:nvPr>
        </p:nvSpPr>
        <p:spPr>
          <a:xfrm>
            <a:off x="4904509" y="2003293"/>
            <a:ext cx="3722807" cy="4173669"/>
          </a:xfrm>
        </p:spPr>
        <p:txBody>
          <a:bodyPr>
            <a:normAutofit/>
          </a:bodyPr>
          <a:lstStyle/>
          <a:p>
            <a:pPr marL="0" indent="0">
              <a:buNone/>
            </a:pPr>
            <a:r>
              <a:rPr lang="es-CO" sz="2900" dirty="0" smtClean="0">
                <a:solidFill>
                  <a:schemeClr val="accent5">
                    <a:lumMod val="50000"/>
                  </a:schemeClr>
                </a:solidFill>
                <a:latin typeface="Andes ExtraLight" panose="02000000000000000000" pitchFamily="50" charset="0"/>
              </a:rPr>
              <a:t>Analice la información que recopilan, lo que pueden publicar y cómo pueden mejorar paulatinamente la publicación de sus datos</a:t>
            </a:r>
            <a:endParaRPr lang="es-CO" sz="2900" dirty="0">
              <a:solidFill>
                <a:schemeClr val="accent5">
                  <a:lumMod val="50000"/>
                </a:schemeClr>
              </a:solidFill>
              <a:latin typeface="Andes ExtraLight" panose="02000000000000000000" pitchFamily="50" charset="0"/>
            </a:endParaRPr>
          </a:p>
        </p:txBody>
      </p:sp>
      <p:grpSp>
        <p:nvGrpSpPr>
          <p:cNvPr id="13" name="Group 12"/>
          <p:cNvGrpSpPr/>
          <p:nvPr/>
        </p:nvGrpSpPr>
        <p:grpSpPr>
          <a:xfrm>
            <a:off x="610366" y="2003294"/>
            <a:ext cx="3998955" cy="3093747"/>
            <a:chOff x="610366" y="2003294"/>
            <a:chExt cx="3998955" cy="3093747"/>
          </a:xfrm>
        </p:grpSpPr>
        <p:pic>
          <p:nvPicPr>
            <p:cNvPr id="8" name="Picture 7"/>
            <p:cNvPicPr>
              <a:picLocks noChangeAspect="1"/>
            </p:cNvPicPr>
            <p:nvPr/>
          </p:nvPicPr>
          <p:blipFill>
            <a:blip r:embed="rId4"/>
            <a:stretch>
              <a:fillRect/>
            </a:stretch>
          </p:blipFill>
          <p:spPr>
            <a:xfrm>
              <a:off x="610366" y="2003294"/>
              <a:ext cx="3998955" cy="3093747"/>
            </a:xfrm>
            <a:prstGeom prst="rect">
              <a:avLst/>
            </a:prstGeom>
          </p:spPr>
        </p:pic>
        <p:sp>
          <p:nvSpPr>
            <p:cNvPr id="9" name="Rectangle 8"/>
            <p:cNvSpPr/>
            <p:nvPr/>
          </p:nvSpPr>
          <p:spPr>
            <a:xfrm>
              <a:off x="3224793" y="2003294"/>
              <a:ext cx="373187" cy="309374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8607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a:xfrm>
            <a:off x="153761" y="549851"/>
            <a:ext cx="8814747" cy="1325563"/>
          </a:xfrm>
        </p:spPr>
        <p:txBody>
          <a:bodyPr>
            <a:normAutofit/>
          </a:bodyPr>
          <a:lstStyle/>
          <a:p>
            <a:pPr algn="ctr"/>
            <a:r>
              <a:rPr lang="es-CO" sz="3500" b="1" dirty="0" smtClean="0">
                <a:solidFill>
                  <a:schemeClr val="accent5">
                    <a:lumMod val="50000"/>
                  </a:schemeClr>
                </a:solidFill>
                <a:latin typeface="Andes ExtraLight" panose="02000000000000000000" pitchFamily="50" charset="0"/>
              </a:rPr>
              <a:t>Paso 2: Empezar con cosas sencillas y fijarse objetivos cada vez mas complejos</a:t>
            </a:r>
            <a:endParaRPr lang="es-CO" sz="3500" b="1" dirty="0">
              <a:solidFill>
                <a:schemeClr val="accent5">
                  <a:lumMod val="50000"/>
                </a:schemeClr>
              </a:solidFill>
              <a:latin typeface="Andes ExtraLight" panose="02000000000000000000" pitchFamily="50" charset="0"/>
            </a:endParaRPr>
          </a:p>
        </p:txBody>
      </p:sp>
      <p:sp>
        <p:nvSpPr>
          <p:cNvPr id="11" name="Content Placeholder 10"/>
          <p:cNvSpPr>
            <a:spLocks noGrp="1"/>
          </p:cNvSpPr>
          <p:nvPr>
            <p:ph idx="1"/>
          </p:nvPr>
        </p:nvSpPr>
        <p:spPr>
          <a:xfrm>
            <a:off x="1542474" y="2195080"/>
            <a:ext cx="6289962" cy="579275"/>
          </a:xfrm>
        </p:spPr>
        <p:txBody>
          <a:bodyPr>
            <a:normAutofit lnSpcReduction="10000"/>
          </a:bodyPr>
          <a:lstStyle/>
          <a:p>
            <a:pPr marL="0" indent="0">
              <a:buNone/>
            </a:pPr>
            <a:r>
              <a:rPr lang="es-CO" sz="1800" dirty="0" smtClean="0">
                <a:solidFill>
                  <a:schemeClr val="bg2">
                    <a:lumMod val="25000"/>
                  </a:schemeClr>
                </a:solidFill>
                <a:latin typeface="Andes ExtraLight" panose="02000000000000000000" pitchFamily="50" charset="0"/>
              </a:rPr>
              <a:t>	mediante el sistema de 5     ’s para la publicación de 	datos abiertos</a:t>
            </a:r>
            <a:endParaRPr lang="es-CO" sz="1800" dirty="0">
              <a:solidFill>
                <a:schemeClr val="bg2">
                  <a:lumMod val="25000"/>
                </a:schemeClr>
              </a:solidFill>
              <a:latin typeface="Andes ExtraLight" panose="02000000000000000000" pitchFamily="50" charset="0"/>
            </a:endParaRPr>
          </a:p>
        </p:txBody>
      </p:sp>
      <p:pic>
        <p:nvPicPr>
          <p:cNvPr id="2" name="Picture 1"/>
          <p:cNvPicPr>
            <a:picLocks noChangeAspect="1"/>
          </p:cNvPicPr>
          <p:nvPr/>
        </p:nvPicPr>
        <p:blipFill>
          <a:blip r:embed="rId3"/>
          <a:stretch>
            <a:fillRect/>
          </a:stretch>
        </p:blipFill>
        <p:spPr>
          <a:xfrm>
            <a:off x="366191" y="3173602"/>
            <a:ext cx="2059526" cy="2554545"/>
          </a:xfrm>
          <a:prstGeom prst="rect">
            <a:avLst/>
          </a:prstGeom>
        </p:spPr>
      </p:pic>
      <p:pic>
        <p:nvPicPr>
          <p:cNvPr id="5" name="Picture 4"/>
          <p:cNvPicPr>
            <a:picLocks noChangeAspect="1"/>
          </p:cNvPicPr>
          <p:nvPr/>
        </p:nvPicPr>
        <p:blipFill rotWithShape="1">
          <a:blip r:embed="rId4"/>
          <a:srcRect l="1" t="17809" r="12579" b="11214"/>
          <a:stretch/>
        </p:blipFill>
        <p:spPr>
          <a:xfrm>
            <a:off x="4968321" y="2166819"/>
            <a:ext cx="268700" cy="271583"/>
          </a:xfrm>
          <a:prstGeom prst="rect">
            <a:avLst/>
          </a:prstGeom>
        </p:spPr>
      </p:pic>
      <p:sp>
        <p:nvSpPr>
          <p:cNvPr id="6" name="TextBox 5"/>
          <p:cNvSpPr txBox="1"/>
          <p:nvPr/>
        </p:nvSpPr>
        <p:spPr>
          <a:xfrm>
            <a:off x="2450980" y="3155130"/>
            <a:ext cx="6517528" cy="2554545"/>
          </a:xfrm>
          <a:prstGeom prst="rect">
            <a:avLst/>
          </a:prstGeom>
          <a:noFill/>
        </p:spPr>
        <p:txBody>
          <a:bodyPr wrap="square" rtlCol="0">
            <a:spAutoFit/>
          </a:bodyPr>
          <a:lstStyle/>
          <a:p>
            <a:r>
              <a:rPr lang="es-ES" sz="2000" dirty="0">
                <a:solidFill>
                  <a:schemeClr val="accent5">
                    <a:lumMod val="50000"/>
                  </a:schemeClr>
                </a:solidFill>
                <a:latin typeface="Andes Bold" panose="02000000000000000000" pitchFamily="50" charset="0"/>
              </a:rPr>
              <a:t>Publicar</a:t>
            </a:r>
            <a:r>
              <a:rPr lang="es-ES" sz="2000" dirty="0">
                <a:solidFill>
                  <a:schemeClr val="accent5">
                    <a:lumMod val="50000"/>
                  </a:schemeClr>
                </a:solidFill>
                <a:latin typeface="Andes ExtraLight" panose="02000000000000000000" pitchFamily="50" charset="0"/>
              </a:rPr>
              <a:t> información básica sobre las contrataciones abiertas en la </a:t>
            </a:r>
            <a:r>
              <a:rPr lang="es-ES" sz="2000" dirty="0" smtClean="0">
                <a:solidFill>
                  <a:schemeClr val="accent5">
                    <a:lumMod val="50000"/>
                  </a:schemeClr>
                </a:solidFill>
                <a:latin typeface="Andes ExtraLight" panose="02000000000000000000" pitchFamily="50" charset="0"/>
              </a:rPr>
              <a:t>Web</a:t>
            </a:r>
          </a:p>
          <a:p>
            <a:r>
              <a:rPr lang="es-ES" sz="2000" dirty="0" smtClean="0">
                <a:solidFill>
                  <a:schemeClr val="accent5">
                    <a:lumMod val="50000"/>
                  </a:schemeClr>
                </a:solidFill>
                <a:latin typeface="Andes Bold" panose="02000000000000000000" pitchFamily="50" charset="0"/>
              </a:rPr>
              <a:t>Facilitar</a:t>
            </a:r>
            <a:r>
              <a:rPr lang="es-ES" sz="2000" dirty="0" smtClean="0">
                <a:solidFill>
                  <a:schemeClr val="accent5">
                    <a:lumMod val="50000"/>
                  </a:schemeClr>
                </a:solidFill>
                <a:latin typeface="Andes ExtraLight" panose="02000000000000000000" pitchFamily="50" charset="0"/>
              </a:rPr>
              <a:t> </a:t>
            </a:r>
            <a:r>
              <a:rPr lang="es-ES" sz="2000" dirty="0">
                <a:solidFill>
                  <a:schemeClr val="accent5">
                    <a:lumMod val="50000"/>
                  </a:schemeClr>
                </a:solidFill>
                <a:latin typeface="Andes ExtraLight" panose="02000000000000000000" pitchFamily="50" charset="0"/>
              </a:rPr>
              <a:t>datos sobre los contratos en formato </a:t>
            </a:r>
            <a:r>
              <a:rPr lang="es-ES" sz="2000" dirty="0" smtClean="0">
                <a:solidFill>
                  <a:schemeClr val="accent5">
                    <a:lumMod val="50000"/>
                  </a:schemeClr>
                </a:solidFill>
                <a:latin typeface="Andes ExtraLight" panose="02000000000000000000" pitchFamily="50" charset="0"/>
              </a:rPr>
              <a:t>electrónico</a:t>
            </a:r>
          </a:p>
          <a:p>
            <a:r>
              <a:rPr lang="es-ES" sz="2000" dirty="0">
                <a:solidFill>
                  <a:schemeClr val="accent5">
                    <a:lumMod val="50000"/>
                  </a:schemeClr>
                </a:solidFill>
                <a:latin typeface="Andes Bold" panose="02000000000000000000" pitchFamily="50" charset="0"/>
              </a:rPr>
              <a:t>Estructurar</a:t>
            </a:r>
            <a:r>
              <a:rPr lang="es-ES" sz="2000" dirty="0">
                <a:solidFill>
                  <a:schemeClr val="accent5">
                    <a:lumMod val="50000"/>
                  </a:schemeClr>
                </a:solidFill>
                <a:latin typeface="Andes ExtraLight" panose="02000000000000000000" pitchFamily="50" charset="0"/>
              </a:rPr>
              <a:t> la información mediante el uso de los estándares </a:t>
            </a:r>
            <a:r>
              <a:rPr lang="es-ES" sz="2000" dirty="0" smtClean="0">
                <a:solidFill>
                  <a:schemeClr val="accent5">
                    <a:lumMod val="50000"/>
                  </a:schemeClr>
                </a:solidFill>
                <a:latin typeface="Andes ExtraLight" panose="02000000000000000000" pitchFamily="50" charset="0"/>
              </a:rPr>
              <a:t>OCDS</a:t>
            </a:r>
          </a:p>
          <a:p>
            <a:r>
              <a:rPr lang="es-ES" sz="2000" dirty="0">
                <a:solidFill>
                  <a:schemeClr val="accent5">
                    <a:lumMod val="50000"/>
                  </a:schemeClr>
                </a:solidFill>
                <a:latin typeface="Andes Bold" panose="02000000000000000000" pitchFamily="50" charset="0"/>
              </a:rPr>
              <a:t>Poner en práctica </a:t>
            </a:r>
            <a:r>
              <a:rPr lang="es-ES" sz="2000" dirty="0">
                <a:solidFill>
                  <a:schemeClr val="accent5">
                    <a:lumMod val="50000"/>
                  </a:schemeClr>
                </a:solidFill>
                <a:latin typeface="Andes ExtraLight" panose="02000000000000000000" pitchFamily="50" charset="0"/>
              </a:rPr>
              <a:t>los procedimientos recomendados para publicar datos abiertos en la Web </a:t>
            </a:r>
            <a:endParaRPr lang="es-ES" sz="2000" dirty="0" smtClean="0">
              <a:solidFill>
                <a:schemeClr val="accent5">
                  <a:lumMod val="50000"/>
                </a:schemeClr>
              </a:solidFill>
              <a:latin typeface="Andes ExtraLight" panose="02000000000000000000" pitchFamily="50" charset="0"/>
            </a:endParaRPr>
          </a:p>
          <a:p>
            <a:r>
              <a:rPr lang="es-ES" sz="2000" dirty="0">
                <a:solidFill>
                  <a:schemeClr val="accent5">
                    <a:lumMod val="50000"/>
                  </a:schemeClr>
                </a:solidFill>
                <a:latin typeface="Andes Bold" panose="02000000000000000000" pitchFamily="50" charset="0"/>
              </a:rPr>
              <a:t>Facilitar</a:t>
            </a:r>
            <a:r>
              <a:rPr lang="es-ES" sz="2000" dirty="0">
                <a:solidFill>
                  <a:schemeClr val="accent5">
                    <a:lumMod val="50000"/>
                  </a:schemeClr>
                </a:solidFill>
                <a:latin typeface="Andes ExtraLight" panose="02000000000000000000" pitchFamily="50" charset="0"/>
              </a:rPr>
              <a:t> enlaces a otros datos</a:t>
            </a:r>
          </a:p>
        </p:txBody>
      </p:sp>
    </p:spTree>
    <p:extLst>
      <p:ext uri="{BB962C8B-B14F-4D97-AF65-F5344CB8AC3E}">
        <p14:creationId xmlns:p14="http://schemas.microsoft.com/office/powerpoint/2010/main" val="838888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33793" y="4793394"/>
            <a:ext cx="7127564" cy="923330"/>
          </a:xfrm>
          <a:prstGeom prst="rect">
            <a:avLst/>
          </a:prstGeom>
          <a:noFill/>
        </p:spPr>
        <p:txBody>
          <a:bodyPr wrap="square" rtlCol="0">
            <a:spAutoFit/>
          </a:bodyPr>
          <a:lstStyle/>
          <a:p>
            <a:r>
              <a:rPr lang="es-CO" dirty="0" smtClean="0">
                <a:solidFill>
                  <a:schemeClr val="tx1">
                    <a:lumMod val="75000"/>
                    <a:lumOff val="25000"/>
                  </a:schemeClr>
                </a:solidFill>
                <a:latin typeface="Andes ExtraLight" panose="02000000000000000000" pitchFamily="50" charset="0"/>
              </a:rPr>
              <a:t>Contrataciones abiertas se centra en el incremento de la divulgación y la participación en las contrataciones públicas, durante todas las etapas del ciclo de contratación, y en todo tipo de contratos.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2" name="Title 1"/>
          <p:cNvSpPr>
            <a:spLocks noGrp="1"/>
          </p:cNvSpPr>
          <p:nvPr>
            <p:ph type="title"/>
          </p:nvPr>
        </p:nvSpPr>
        <p:spPr>
          <a:xfrm>
            <a:off x="628650" y="1050926"/>
            <a:ext cx="7886700" cy="1325563"/>
          </a:xfrm>
        </p:spPr>
        <p:txBody>
          <a:bodyPr/>
          <a:lstStyle/>
          <a:p>
            <a:pPr algn="ctr"/>
            <a:r>
              <a:rPr lang="es-CO" dirty="0">
                <a:solidFill>
                  <a:schemeClr val="accent5">
                    <a:lumMod val="50000"/>
                  </a:schemeClr>
                </a:solidFill>
                <a:latin typeface="Andes ExtraLight" panose="02000000000000000000" pitchFamily="50" charset="0"/>
              </a:rPr>
              <a:t>¿Qué </a:t>
            </a:r>
            <a:r>
              <a:rPr lang="es-CO" dirty="0" smtClean="0">
                <a:solidFill>
                  <a:schemeClr val="accent5">
                    <a:lumMod val="50000"/>
                  </a:schemeClr>
                </a:solidFill>
                <a:latin typeface="Andes ExtraLight" panose="02000000000000000000" pitchFamily="50" charset="0"/>
              </a:rPr>
              <a:t>son las contrataciones abiertas?</a:t>
            </a:r>
            <a:endParaRPr lang="es-CO" dirty="0">
              <a:solidFill>
                <a:schemeClr val="accent5">
                  <a:lumMod val="50000"/>
                </a:schemeClr>
              </a:solidFill>
              <a:latin typeface="Andes ExtraLight" panose="02000000000000000000" pitchFamily="50" charset="0"/>
            </a:endParaRPr>
          </a:p>
        </p:txBody>
      </p:sp>
      <p:grpSp>
        <p:nvGrpSpPr>
          <p:cNvPr id="15" name="Group 14"/>
          <p:cNvGrpSpPr/>
          <p:nvPr/>
        </p:nvGrpSpPr>
        <p:grpSpPr>
          <a:xfrm>
            <a:off x="1389612" y="2358769"/>
            <a:ext cx="6364776" cy="2365078"/>
            <a:chOff x="1389612" y="2328590"/>
            <a:chExt cx="6364776" cy="2365078"/>
          </a:xfrm>
        </p:grpSpPr>
        <p:pic>
          <p:nvPicPr>
            <p:cNvPr id="10" name="Picture 9"/>
            <p:cNvPicPr>
              <a:picLocks noChangeAspect="1"/>
            </p:cNvPicPr>
            <p:nvPr/>
          </p:nvPicPr>
          <p:blipFill>
            <a:blip r:embed="rId4"/>
            <a:stretch>
              <a:fillRect/>
            </a:stretch>
          </p:blipFill>
          <p:spPr>
            <a:xfrm>
              <a:off x="1389612" y="2328590"/>
              <a:ext cx="6364776" cy="1896020"/>
            </a:xfrm>
            <a:prstGeom prst="rect">
              <a:avLst/>
            </a:prstGeom>
          </p:spPr>
        </p:pic>
        <p:sp>
          <p:nvSpPr>
            <p:cNvPr id="11" name="TextBox 10"/>
            <p:cNvSpPr txBox="1"/>
            <p:nvPr/>
          </p:nvSpPr>
          <p:spPr>
            <a:xfrm>
              <a:off x="2143125" y="3077550"/>
              <a:ext cx="1285875" cy="381000"/>
            </a:xfrm>
            <a:prstGeom prst="rect">
              <a:avLst/>
            </a:prstGeom>
            <a:solidFill>
              <a:schemeClr val="bg1"/>
            </a:solidFill>
          </p:spPr>
          <p:txBody>
            <a:bodyPr wrap="square" rtlCol="0">
              <a:spAutoFit/>
            </a:bodyPr>
            <a:lstStyle/>
            <a:p>
              <a:r>
                <a:rPr lang="es-CO" dirty="0" smtClean="0">
                  <a:solidFill>
                    <a:schemeClr val="accent5">
                      <a:lumMod val="50000"/>
                    </a:schemeClr>
                  </a:solidFill>
                  <a:latin typeface="Andes ExtraLight" panose="02000000000000000000" pitchFamily="50" charset="0"/>
                </a:rPr>
                <a:t>Divulgación</a:t>
              </a:r>
              <a:endParaRPr lang="es-CO" dirty="0">
                <a:solidFill>
                  <a:schemeClr val="accent5">
                    <a:lumMod val="50000"/>
                  </a:schemeClr>
                </a:solidFill>
                <a:latin typeface="Andes ExtraLight" panose="02000000000000000000" pitchFamily="50" charset="0"/>
              </a:endParaRPr>
            </a:p>
          </p:txBody>
        </p:sp>
        <p:sp>
          <p:nvSpPr>
            <p:cNvPr id="12" name="TextBox 11"/>
            <p:cNvSpPr txBox="1"/>
            <p:nvPr/>
          </p:nvSpPr>
          <p:spPr>
            <a:xfrm>
              <a:off x="5591175" y="3091934"/>
              <a:ext cx="1428750" cy="369332"/>
            </a:xfrm>
            <a:prstGeom prst="rect">
              <a:avLst/>
            </a:prstGeom>
            <a:solidFill>
              <a:schemeClr val="bg1"/>
            </a:solidFill>
          </p:spPr>
          <p:txBody>
            <a:bodyPr wrap="square" rtlCol="0">
              <a:spAutoFit/>
            </a:bodyPr>
            <a:lstStyle/>
            <a:p>
              <a:r>
                <a:rPr lang="es-CO" dirty="0" smtClean="0">
                  <a:solidFill>
                    <a:schemeClr val="accent5">
                      <a:lumMod val="50000"/>
                    </a:schemeClr>
                  </a:solidFill>
                  <a:latin typeface="Andes ExtraLight" panose="02000000000000000000" pitchFamily="50" charset="0"/>
                </a:rPr>
                <a:t>Participación</a:t>
              </a:r>
              <a:endParaRPr lang="es-CO" dirty="0">
                <a:solidFill>
                  <a:schemeClr val="accent5">
                    <a:lumMod val="50000"/>
                  </a:schemeClr>
                </a:solidFill>
                <a:latin typeface="Andes ExtraLight" panose="02000000000000000000" pitchFamily="50" charset="0"/>
              </a:endParaRPr>
            </a:p>
          </p:txBody>
        </p:sp>
        <p:sp>
          <p:nvSpPr>
            <p:cNvPr id="13" name="TextBox 12"/>
            <p:cNvSpPr txBox="1"/>
            <p:nvPr/>
          </p:nvSpPr>
          <p:spPr>
            <a:xfrm>
              <a:off x="2085975" y="4324336"/>
              <a:ext cx="5000626" cy="369332"/>
            </a:xfrm>
            <a:prstGeom prst="rect">
              <a:avLst/>
            </a:prstGeom>
            <a:noFill/>
          </p:spPr>
          <p:txBody>
            <a:bodyPr wrap="square" rtlCol="0">
              <a:spAutoFit/>
            </a:bodyPr>
            <a:lstStyle/>
            <a:p>
              <a:pPr algn="ctr"/>
              <a:r>
                <a:rPr lang="es-CO" dirty="0" smtClean="0">
                  <a:solidFill>
                    <a:srgbClr val="00B0F0"/>
                  </a:solidFill>
                  <a:latin typeface="Andes ExtraLight" panose="02000000000000000000" pitchFamily="50" charset="0"/>
                </a:rPr>
                <a:t>Durante todas las etapas del ciclo de contratación</a:t>
              </a:r>
              <a:endParaRPr lang="es-CO" dirty="0">
                <a:solidFill>
                  <a:srgbClr val="00B0F0"/>
                </a:solidFill>
                <a:latin typeface="Andes ExtraLight" panose="02000000000000000000" pitchFamily="50" charset="0"/>
              </a:endParaRPr>
            </a:p>
          </p:txBody>
        </p:sp>
      </p:grpSp>
    </p:spTree>
    <p:extLst>
      <p:ext uri="{BB962C8B-B14F-4D97-AF65-F5344CB8AC3E}">
        <p14:creationId xmlns:p14="http://schemas.microsoft.com/office/powerpoint/2010/main" val="3809209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a:xfrm>
            <a:off x="0" y="461815"/>
            <a:ext cx="9144000" cy="1325563"/>
          </a:xfrm>
        </p:spPr>
        <p:txBody>
          <a:bodyPr>
            <a:normAutofit/>
          </a:bodyPr>
          <a:lstStyle/>
          <a:p>
            <a:pPr algn="ctr"/>
            <a:r>
              <a:rPr lang="es-ES" sz="2800" dirty="0" smtClean="0">
                <a:solidFill>
                  <a:schemeClr val="accent5">
                    <a:lumMod val="50000"/>
                  </a:schemeClr>
                </a:solidFill>
                <a:latin typeface="Andes ExtraLight" panose="02000000000000000000" pitchFamily="50" charset="0"/>
              </a:rPr>
              <a:t/>
            </a:r>
            <a:br>
              <a:rPr lang="es-ES" sz="2800" dirty="0" smtClean="0">
                <a:solidFill>
                  <a:schemeClr val="accent5">
                    <a:lumMod val="50000"/>
                  </a:schemeClr>
                </a:solidFill>
                <a:latin typeface="Andes ExtraLight" panose="02000000000000000000" pitchFamily="50" charset="0"/>
              </a:rPr>
            </a:br>
            <a:r>
              <a:rPr lang="es-ES" sz="2800" dirty="0" smtClean="0">
                <a:solidFill>
                  <a:schemeClr val="accent5">
                    <a:lumMod val="50000"/>
                  </a:schemeClr>
                </a:solidFill>
                <a:latin typeface="Andes ExtraLight" panose="02000000000000000000" pitchFamily="50" charset="0"/>
              </a:rPr>
              <a:t>Publicar </a:t>
            </a:r>
            <a:r>
              <a:rPr lang="es-ES" sz="2800" dirty="0">
                <a:solidFill>
                  <a:schemeClr val="accent5">
                    <a:lumMod val="50000"/>
                  </a:schemeClr>
                </a:solidFill>
                <a:latin typeface="Andes ExtraLight" panose="02000000000000000000" pitchFamily="50" charset="0"/>
              </a:rPr>
              <a:t>información básica sobre las contrataciones abiertas en la Web</a:t>
            </a:r>
          </a:p>
        </p:txBody>
      </p:sp>
      <p:sp>
        <p:nvSpPr>
          <p:cNvPr id="11" name="Content Placeholder 10"/>
          <p:cNvSpPr>
            <a:spLocks noGrp="1"/>
          </p:cNvSpPr>
          <p:nvPr>
            <p:ph idx="1"/>
          </p:nvPr>
        </p:nvSpPr>
        <p:spPr>
          <a:xfrm>
            <a:off x="4888092" y="1963375"/>
            <a:ext cx="4005950" cy="4351338"/>
          </a:xfrm>
        </p:spPr>
        <p:txBody>
          <a:bodyPr>
            <a:normAutofit/>
          </a:bodyPr>
          <a:lstStyle/>
          <a:p>
            <a:pPr>
              <a:buBlip>
                <a:blip r:embed="rId3"/>
              </a:buBlip>
            </a:pPr>
            <a:r>
              <a:rPr lang="es-ES" sz="2000" dirty="0">
                <a:solidFill>
                  <a:schemeClr val="accent5">
                    <a:lumMod val="50000"/>
                  </a:schemeClr>
                </a:solidFill>
                <a:latin typeface="Andes ExtraLight" panose="02000000000000000000" pitchFamily="50" charset="0"/>
              </a:rPr>
              <a:t>Planes de Adquisiciones</a:t>
            </a:r>
          </a:p>
          <a:p>
            <a:pPr>
              <a:buBlip>
                <a:blip r:embed="rId3"/>
              </a:buBlip>
            </a:pPr>
            <a:r>
              <a:rPr lang="es-ES" sz="2000" dirty="0" smtClean="0">
                <a:solidFill>
                  <a:schemeClr val="accent5">
                    <a:lumMod val="50000"/>
                  </a:schemeClr>
                </a:solidFill>
                <a:latin typeface="Andes ExtraLight" panose="02000000000000000000" pitchFamily="50" charset="0"/>
              </a:rPr>
              <a:t>Anuncios </a:t>
            </a:r>
            <a:r>
              <a:rPr lang="es-ES" sz="2000" dirty="0">
                <a:solidFill>
                  <a:schemeClr val="accent5">
                    <a:lumMod val="50000"/>
                  </a:schemeClr>
                </a:solidFill>
                <a:latin typeface="Andes ExtraLight" panose="02000000000000000000" pitchFamily="50" charset="0"/>
              </a:rPr>
              <a:t>de licitación</a:t>
            </a:r>
          </a:p>
          <a:p>
            <a:pPr>
              <a:buBlip>
                <a:blip r:embed="rId3"/>
              </a:buBlip>
            </a:pPr>
            <a:r>
              <a:rPr lang="es-ES" sz="2000" dirty="0">
                <a:solidFill>
                  <a:schemeClr val="accent5">
                    <a:lumMod val="50000"/>
                  </a:schemeClr>
                </a:solidFill>
                <a:latin typeface="Andes ExtraLight" panose="02000000000000000000" pitchFamily="50" charset="0"/>
              </a:rPr>
              <a:t>Documentos de Licitación</a:t>
            </a:r>
          </a:p>
          <a:p>
            <a:pPr>
              <a:buBlip>
                <a:blip r:embed="rId3"/>
              </a:buBlip>
            </a:pPr>
            <a:r>
              <a:rPr lang="es-ES" sz="2000" dirty="0">
                <a:solidFill>
                  <a:schemeClr val="accent5">
                    <a:lumMod val="50000"/>
                  </a:schemeClr>
                </a:solidFill>
                <a:latin typeface="Andes ExtraLight" panose="02000000000000000000" pitchFamily="50" charset="0"/>
              </a:rPr>
              <a:t>Especificaciones Técnicas</a:t>
            </a:r>
          </a:p>
          <a:p>
            <a:pPr>
              <a:buBlip>
                <a:blip r:embed="rId3"/>
              </a:buBlip>
            </a:pPr>
            <a:r>
              <a:rPr lang="es-ES" sz="2000" dirty="0">
                <a:solidFill>
                  <a:schemeClr val="accent5">
                    <a:lumMod val="50000"/>
                  </a:schemeClr>
                </a:solidFill>
                <a:latin typeface="Andes ExtraLight" panose="02000000000000000000" pitchFamily="50" charset="0"/>
              </a:rPr>
              <a:t>Criterios de Evaluación</a:t>
            </a:r>
          </a:p>
          <a:p>
            <a:pPr>
              <a:buBlip>
                <a:blip r:embed="rId3"/>
              </a:buBlip>
            </a:pPr>
            <a:r>
              <a:rPr lang="es-ES" sz="2000" dirty="0" smtClean="0">
                <a:solidFill>
                  <a:schemeClr val="accent5">
                    <a:lumMod val="50000"/>
                  </a:schemeClr>
                </a:solidFill>
                <a:latin typeface="Andes ExtraLight" panose="02000000000000000000" pitchFamily="50" charset="0"/>
              </a:rPr>
              <a:t>Anuncios </a:t>
            </a:r>
            <a:r>
              <a:rPr lang="es-ES" sz="2000" dirty="0">
                <a:solidFill>
                  <a:schemeClr val="accent5">
                    <a:lumMod val="50000"/>
                  </a:schemeClr>
                </a:solidFill>
                <a:latin typeface="Andes ExtraLight" panose="02000000000000000000" pitchFamily="50" charset="0"/>
              </a:rPr>
              <a:t>de adjudicación</a:t>
            </a:r>
          </a:p>
          <a:p>
            <a:pPr>
              <a:buBlip>
                <a:blip r:embed="rId3"/>
              </a:buBlip>
            </a:pPr>
            <a:r>
              <a:rPr lang="es-ES" sz="2000" dirty="0">
                <a:solidFill>
                  <a:schemeClr val="accent5">
                    <a:lumMod val="50000"/>
                  </a:schemeClr>
                </a:solidFill>
                <a:latin typeface="Andes ExtraLight" panose="02000000000000000000" pitchFamily="50" charset="0"/>
              </a:rPr>
              <a:t>Avisos </a:t>
            </a:r>
            <a:r>
              <a:rPr lang="es-ES" sz="2000" dirty="0" smtClean="0">
                <a:solidFill>
                  <a:schemeClr val="accent5">
                    <a:lumMod val="50000"/>
                  </a:schemeClr>
                </a:solidFill>
                <a:latin typeface="Andes ExtraLight" panose="02000000000000000000" pitchFamily="50" charset="0"/>
              </a:rPr>
              <a:t>del Contrato</a:t>
            </a:r>
            <a:endParaRPr lang="es-ES" sz="2000" dirty="0">
              <a:solidFill>
                <a:schemeClr val="accent5">
                  <a:lumMod val="50000"/>
                </a:schemeClr>
              </a:solidFill>
              <a:latin typeface="Andes ExtraLight" panose="02000000000000000000" pitchFamily="50" charset="0"/>
            </a:endParaRPr>
          </a:p>
          <a:p>
            <a:pPr>
              <a:buBlip>
                <a:blip r:embed="rId3"/>
              </a:buBlip>
            </a:pPr>
            <a:r>
              <a:rPr lang="es-ES" sz="2000" dirty="0" smtClean="0">
                <a:solidFill>
                  <a:schemeClr val="accent5">
                    <a:lumMod val="50000"/>
                  </a:schemeClr>
                </a:solidFill>
                <a:latin typeface="Andes ExtraLight" panose="02000000000000000000" pitchFamily="50" charset="0"/>
              </a:rPr>
              <a:t>Modificaciones</a:t>
            </a:r>
            <a:endParaRPr lang="es-ES" sz="2000" dirty="0">
              <a:solidFill>
                <a:schemeClr val="accent5">
                  <a:lumMod val="50000"/>
                </a:schemeClr>
              </a:solidFill>
              <a:latin typeface="Andes ExtraLight" panose="02000000000000000000" pitchFamily="50" charset="0"/>
            </a:endParaRPr>
          </a:p>
          <a:p>
            <a:pPr>
              <a:buBlip>
                <a:blip r:embed="rId3"/>
              </a:buBlip>
            </a:pPr>
            <a:r>
              <a:rPr lang="es-ES" sz="2000" dirty="0" smtClean="0">
                <a:solidFill>
                  <a:schemeClr val="accent5">
                    <a:lumMod val="50000"/>
                  </a:schemeClr>
                </a:solidFill>
                <a:latin typeface="Andes ExtraLight" panose="02000000000000000000" pitchFamily="50" charset="0"/>
              </a:rPr>
              <a:t>Certificado </a:t>
            </a:r>
            <a:r>
              <a:rPr lang="es-ES" sz="2000" dirty="0">
                <a:solidFill>
                  <a:schemeClr val="accent5">
                    <a:lumMod val="50000"/>
                  </a:schemeClr>
                </a:solidFill>
                <a:latin typeface="Andes ExtraLight" panose="02000000000000000000" pitchFamily="50" charset="0"/>
              </a:rPr>
              <a:t>de </a:t>
            </a:r>
            <a:r>
              <a:rPr lang="es-ES" sz="2000" dirty="0" smtClean="0">
                <a:solidFill>
                  <a:schemeClr val="accent5">
                    <a:lumMod val="50000"/>
                  </a:schemeClr>
                </a:solidFill>
                <a:latin typeface="Andes ExtraLight" panose="02000000000000000000" pitchFamily="50" charset="0"/>
              </a:rPr>
              <a:t>terminación</a:t>
            </a:r>
            <a:endParaRPr lang="en-US" sz="2000" dirty="0">
              <a:solidFill>
                <a:schemeClr val="accent5">
                  <a:lumMod val="50000"/>
                </a:schemeClr>
              </a:solidFill>
              <a:latin typeface="Andes ExtraLight" panose="02000000000000000000" pitchFamily="50" charset="0"/>
            </a:endParaRPr>
          </a:p>
        </p:txBody>
      </p:sp>
      <p:pic>
        <p:nvPicPr>
          <p:cNvPr id="2" name="Picture 1"/>
          <p:cNvPicPr>
            <a:picLocks noChangeAspect="1"/>
          </p:cNvPicPr>
          <p:nvPr/>
        </p:nvPicPr>
        <p:blipFill rotWithShape="1">
          <a:blip r:embed="rId4"/>
          <a:srcRect t="20236"/>
          <a:stretch/>
        </p:blipFill>
        <p:spPr>
          <a:xfrm>
            <a:off x="4334808" y="408931"/>
            <a:ext cx="474384" cy="471055"/>
          </a:xfrm>
          <a:prstGeom prst="rect">
            <a:avLst/>
          </a:prstGeom>
        </p:spPr>
      </p:pic>
      <p:pic>
        <p:nvPicPr>
          <p:cNvPr id="5" name="Picture 4"/>
          <p:cNvPicPr>
            <a:picLocks noChangeAspect="1"/>
          </p:cNvPicPr>
          <p:nvPr/>
        </p:nvPicPr>
        <p:blipFill>
          <a:blip r:embed="rId5"/>
          <a:stretch>
            <a:fillRect/>
          </a:stretch>
        </p:blipFill>
        <p:spPr>
          <a:xfrm>
            <a:off x="1565053" y="2290078"/>
            <a:ext cx="1676911" cy="2113462"/>
          </a:xfrm>
          <a:prstGeom prst="rect">
            <a:avLst/>
          </a:prstGeom>
        </p:spPr>
      </p:pic>
      <p:sp>
        <p:nvSpPr>
          <p:cNvPr id="6" name="TextBox 5"/>
          <p:cNvSpPr txBox="1"/>
          <p:nvPr/>
        </p:nvSpPr>
        <p:spPr>
          <a:xfrm>
            <a:off x="297617" y="4403540"/>
            <a:ext cx="4211782" cy="923330"/>
          </a:xfrm>
          <a:prstGeom prst="rect">
            <a:avLst/>
          </a:prstGeom>
          <a:noFill/>
        </p:spPr>
        <p:txBody>
          <a:bodyPr wrap="square" rtlCol="0">
            <a:spAutoFit/>
          </a:bodyPr>
          <a:lstStyle/>
          <a:p>
            <a:pPr algn="ctr"/>
            <a:r>
              <a:rPr lang="es-ES" dirty="0" smtClean="0">
                <a:solidFill>
                  <a:schemeClr val="bg2">
                    <a:lumMod val="25000"/>
                  </a:schemeClr>
                </a:solidFill>
                <a:latin typeface="Andes ExtraLight" panose="02000000000000000000" pitchFamily="50" charset="0"/>
              </a:rPr>
              <a:t>Publicar </a:t>
            </a:r>
            <a:r>
              <a:rPr lang="es-ES" dirty="0">
                <a:solidFill>
                  <a:schemeClr val="bg2">
                    <a:lumMod val="25000"/>
                  </a:schemeClr>
                </a:solidFill>
                <a:latin typeface="Andes ExtraLight" panose="02000000000000000000" pitchFamily="50" charset="0"/>
              </a:rPr>
              <a:t>todos los documentos relativos a un proceso de </a:t>
            </a:r>
            <a:r>
              <a:rPr lang="es-ES" dirty="0" smtClean="0">
                <a:solidFill>
                  <a:schemeClr val="bg2">
                    <a:lumMod val="25000"/>
                  </a:schemeClr>
                </a:solidFill>
                <a:latin typeface="Andes ExtraLight" panose="02000000000000000000" pitchFamily="50" charset="0"/>
              </a:rPr>
              <a:t>contratación </a:t>
            </a:r>
            <a:r>
              <a:rPr lang="es-ES" dirty="0">
                <a:solidFill>
                  <a:schemeClr val="bg2">
                    <a:lumMod val="25000"/>
                  </a:schemeClr>
                </a:solidFill>
                <a:latin typeface="Andes ExtraLight" panose="02000000000000000000" pitchFamily="50" charset="0"/>
              </a:rPr>
              <a:t>concreto en el mismo sitio </a:t>
            </a:r>
            <a:r>
              <a:rPr lang="es-ES" dirty="0" smtClean="0">
                <a:solidFill>
                  <a:schemeClr val="bg2">
                    <a:lumMod val="25000"/>
                  </a:schemeClr>
                </a:solidFill>
                <a:latin typeface="Andes ExtraLight" panose="02000000000000000000" pitchFamily="50" charset="0"/>
              </a:rPr>
              <a:t>y mantenerlos </a:t>
            </a:r>
            <a:r>
              <a:rPr lang="es-ES" dirty="0">
                <a:solidFill>
                  <a:schemeClr val="bg2">
                    <a:lumMod val="25000"/>
                  </a:schemeClr>
                </a:solidFill>
                <a:latin typeface="Andes ExtraLight" panose="02000000000000000000" pitchFamily="50" charset="0"/>
              </a:rPr>
              <a:t>actualizados</a:t>
            </a:r>
            <a:endParaRPr lang="en-US" dirty="0">
              <a:solidFill>
                <a:schemeClr val="bg2">
                  <a:lumMod val="25000"/>
                </a:schemeClr>
              </a:solidFill>
              <a:latin typeface="Andes ExtraLight" panose="02000000000000000000" pitchFamily="50" charset="0"/>
            </a:endParaRPr>
          </a:p>
        </p:txBody>
      </p:sp>
    </p:spTree>
    <p:extLst>
      <p:ext uri="{BB962C8B-B14F-4D97-AF65-F5344CB8AC3E}">
        <p14:creationId xmlns:p14="http://schemas.microsoft.com/office/powerpoint/2010/main" val="1151261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a:xfrm>
            <a:off x="628650" y="448252"/>
            <a:ext cx="7886700" cy="1325563"/>
          </a:xfrm>
        </p:spPr>
        <p:txBody>
          <a:bodyPr>
            <a:normAutofit/>
          </a:bodyPr>
          <a:lstStyle/>
          <a:p>
            <a:pPr algn="ctr"/>
            <a:r>
              <a:rPr lang="es-ES" sz="2800" dirty="0" smtClean="0">
                <a:solidFill>
                  <a:schemeClr val="accent5">
                    <a:lumMod val="50000"/>
                  </a:schemeClr>
                </a:solidFill>
                <a:latin typeface="Andes ExtraLight" panose="02000000000000000000" pitchFamily="50" charset="0"/>
              </a:rPr>
              <a:t/>
            </a:r>
            <a:br>
              <a:rPr lang="es-ES" sz="2800" dirty="0" smtClean="0">
                <a:solidFill>
                  <a:schemeClr val="accent5">
                    <a:lumMod val="50000"/>
                  </a:schemeClr>
                </a:solidFill>
                <a:latin typeface="Andes ExtraLight" panose="02000000000000000000" pitchFamily="50" charset="0"/>
              </a:rPr>
            </a:br>
            <a:r>
              <a:rPr lang="es-ES" sz="2800" dirty="0" smtClean="0">
                <a:solidFill>
                  <a:schemeClr val="accent5">
                    <a:lumMod val="50000"/>
                  </a:schemeClr>
                </a:solidFill>
                <a:latin typeface="Andes ExtraLight" panose="02000000000000000000" pitchFamily="50" charset="0"/>
              </a:rPr>
              <a:t>Facilitar </a:t>
            </a:r>
            <a:r>
              <a:rPr lang="es-ES" sz="2800" dirty="0">
                <a:solidFill>
                  <a:schemeClr val="accent5">
                    <a:lumMod val="50000"/>
                  </a:schemeClr>
                </a:solidFill>
                <a:latin typeface="Andes ExtraLight" panose="02000000000000000000" pitchFamily="50" charset="0"/>
              </a:rPr>
              <a:t>datos sobre los contratos en formato </a:t>
            </a:r>
            <a:r>
              <a:rPr lang="es-ES" sz="2800" dirty="0" smtClean="0">
                <a:solidFill>
                  <a:schemeClr val="accent5">
                    <a:lumMod val="50000"/>
                  </a:schemeClr>
                </a:solidFill>
                <a:latin typeface="Andes ExtraLight" panose="02000000000000000000" pitchFamily="50" charset="0"/>
              </a:rPr>
              <a:t>electrónico</a:t>
            </a:r>
            <a:endParaRPr lang="en-US" sz="2800" dirty="0">
              <a:solidFill>
                <a:schemeClr val="accent5">
                  <a:lumMod val="50000"/>
                </a:schemeClr>
              </a:solidFill>
              <a:latin typeface="Andes ExtraLight" panose="02000000000000000000" pitchFamily="50" charset="0"/>
            </a:endParaRPr>
          </a:p>
        </p:txBody>
      </p:sp>
      <p:sp>
        <p:nvSpPr>
          <p:cNvPr id="11" name="Content Placeholder 10"/>
          <p:cNvSpPr>
            <a:spLocks noGrp="1"/>
          </p:cNvSpPr>
          <p:nvPr>
            <p:ph idx="1"/>
          </p:nvPr>
        </p:nvSpPr>
        <p:spPr>
          <a:xfrm>
            <a:off x="628650" y="2185846"/>
            <a:ext cx="7886700" cy="4351338"/>
          </a:xfrm>
        </p:spPr>
        <p:txBody>
          <a:bodyPr>
            <a:normAutofit/>
          </a:bodyPr>
          <a:lstStyle/>
          <a:p>
            <a:pPr marL="0" indent="0">
              <a:buNone/>
            </a:pPr>
            <a:r>
              <a:rPr lang="es-CO" sz="2000" dirty="0" smtClean="0">
                <a:solidFill>
                  <a:schemeClr val="accent5">
                    <a:lumMod val="50000"/>
                  </a:schemeClr>
                </a:solidFill>
                <a:latin typeface="Andes ExtraLight" panose="02000000000000000000" pitchFamily="50" charset="0"/>
              </a:rPr>
              <a:t>Usa los campos del OCDS </a:t>
            </a:r>
            <a:r>
              <a:rPr lang="es-CO" sz="2000" dirty="0" smtClean="0">
                <a:solidFill>
                  <a:schemeClr val="accent5">
                    <a:lumMod val="50000"/>
                  </a:schemeClr>
                </a:solidFill>
                <a:latin typeface="Andes Bold" panose="02000000000000000000" pitchFamily="50" charset="0"/>
              </a:rPr>
              <a:t>una fila por publicación</a:t>
            </a:r>
          </a:p>
          <a:p>
            <a:pPr marL="0" indent="0">
              <a:buNone/>
            </a:pPr>
            <a:endParaRPr lang="es-CO" sz="2000" dirty="0" smtClean="0">
              <a:solidFill>
                <a:schemeClr val="accent5">
                  <a:lumMod val="50000"/>
                </a:schemeClr>
              </a:solidFill>
              <a:latin typeface="Andes ExtraLight" panose="02000000000000000000" pitchFamily="50" charset="0"/>
            </a:endParaRPr>
          </a:p>
          <a:p>
            <a:pPr marL="0" indent="0">
              <a:buNone/>
            </a:pPr>
            <a:endParaRPr lang="es-CO" sz="2000" dirty="0" smtClean="0">
              <a:solidFill>
                <a:schemeClr val="accent5">
                  <a:lumMod val="50000"/>
                </a:schemeClr>
              </a:solidFill>
              <a:latin typeface="Andes ExtraLight" panose="02000000000000000000" pitchFamily="50" charset="0"/>
            </a:endParaRPr>
          </a:p>
          <a:p>
            <a:pPr marL="0" indent="0">
              <a:buNone/>
            </a:pPr>
            <a:endParaRPr lang="es-CO" sz="2000" dirty="0" smtClean="0">
              <a:solidFill>
                <a:schemeClr val="accent5">
                  <a:lumMod val="50000"/>
                </a:schemeClr>
              </a:solidFill>
              <a:latin typeface="Andes ExtraLight" panose="02000000000000000000" pitchFamily="50" charset="0"/>
            </a:endParaRPr>
          </a:p>
          <a:p>
            <a:pPr marL="0" indent="0">
              <a:buNone/>
            </a:pPr>
            <a:r>
              <a:rPr lang="es-CO" sz="2000" dirty="0" smtClean="0">
                <a:solidFill>
                  <a:schemeClr val="accent5">
                    <a:lumMod val="50000"/>
                  </a:schemeClr>
                </a:solidFill>
                <a:latin typeface="Andes ExtraLight" panose="02000000000000000000" pitchFamily="50" charset="0"/>
              </a:rPr>
              <a:t>Y tablas desplegables para mostrar contenido adicional….</a:t>
            </a:r>
          </a:p>
          <a:p>
            <a:pPr marL="0" indent="0">
              <a:buNone/>
            </a:pPr>
            <a:endParaRPr lang="es-CO" sz="2000" dirty="0" smtClean="0">
              <a:solidFill>
                <a:schemeClr val="accent5">
                  <a:lumMod val="50000"/>
                </a:schemeClr>
              </a:solidFill>
              <a:latin typeface="Andes ExtraLight" panose="02000000000000000000" pitchFamily="50" charset="0"/>
            </a:endParaRPr>
          </a:p>
          <a:p>
            <a:pPr marL="0" indent="0">
              <a:buNone/>
            </a:pPr>
            <a:endParaRPr lang="es-CO" sz="2000" dirty="0" smtClean="0">
              <a:solidFill>
                <a:schemeClr val="accent5">
                  <a:lumMod val="50000"/>
                </a:schemeClr>
              </a:solidFill>
              <a:latin typeface="Andes ExtraLight" panose="02000000000000000000" pitchFamily="50" charset="0"/>
            </a:endParaRPr>
          </a:p>
          <a:p>
            <a:pPr marL="0" indent="0">
              <a:buNone/>
            </a:pPr>
            <a:endParaRPr lang="es-CO" sz="2000" dirty="0" smtClean="0">
              <a:solidFill>
                <a:schemeClr val="accent5">
                  <a:lumMod val="50000"/>
                </a:schemeClr>
              </a:solidFill>
              <a:latin typeface="Andes ExtraLight" panose="02000000000000000000" pitchFamily="50" charset="0"/>
            </a:endParaRPr>
          </a:p>
          <a:p>
            <a:pPr marL="0" indent="0">
              <a:buNone/>
            </a:pPr>
            <a:r>
              <a:rPr lang="es-CO" sz="2000" dirty="0" smtClean="0">
                <a:solidFill>
                  <a:schemeClr val="accent5">
                    <a:lumMod val="50000"/>
                  </a:schemeClr>
                </a:solidFill>
                <a:latin typeface="Andes ExtraLight" panose="02000000000000000000" pitchFamily="50" charset="0"/>
              </a:rPr>
              <a:t>Permitiendo a los usuarios acceder, combinar, buscar y clasificar información sobre los procesos de contratación.</a:t>
            </a:r>
            <a:endParaRPr lang="es-CO" sz="2000" dirty="0">
              <a:solidFill>
                <a:schemeClr val="accent5">
                  <a:lumMod val="50000"/>
                </a:schemeClr>
              </a:solidFill>
              <a:latin typeface="Andes ExtraLight" panose="02000000000000000000" pitchFamily="50" charset="0"/>
            </a:endParaRPr>
          </a:p>
        </p:txBody>
      </p:sp>
      <p:pic>
        <p:nvPicPr>
          <p:cNvPr id="2" name="Picture 1"/>
          <p:cNvPicPr>
            <a:picLocks noChangeAspect="1"/>
          </p:cNvPicPr>
          <p:nvPr/>
        </p:nvPicPr>
        <p:blipFill rotWithShape="1">
          <a:blip r:embed="rId3"/>
          <a:srcRect t="4851" b="11232"/>
          <a:stretch/>
        </p:blipFill>
        <p:spPr>
          <a:xfrm>
            <a:off x="4024312" y="387927"/>
            <a:ext cx="1095375" cy="415637"/>
          </a:xfrm>
          <a:prstGeom prst="rect">
            <a:avLst/>
          </a:prstGeom>
        </p:spPr>
      </p:pic>
      <p:pic>
        <p:nvPicPr>
          <p:cNvPr id="5" name="Picture 4"/>
          <p:cNvPicPr>
            <a:picLocks noChangeAspect="1"/>
          </p:cNvPicPr>
          <p:nvPr/>
        </p:nvPicPr>
        <p:blipFill>
          <a:blip r:embed="rId4"/>
          <a:stretch>
            <a:fillRect/>
          </a:stretch>
        </p:blipFill>
        <p:spPr>
          <a:xfrm>
            <a:off x="8012847" y="1140924"/>
            <a:ext cx="1005005" cy="1210108"/>
          </a:xfrm>
          <a:prstGeom prst="rect">
            <a:avLst/>
          </a:prstGeom>
        </p:spPr>
      </p:pic>
      <p:pic>
        <p:nvPicPr>
          <p:cNvPr id="6" name="Picture 5"/>
          <p:cNvPicPr>
            <a:picLocks noChangeAspect="1"/>
          </p:cNvPicPr>
          <p:nvPr/>
        </p:nvPicPr>
        <p:blipFill>
          <a:blip r:embed="rId5"/>
          <a:stretch>
            <a:fillRect/>
          </a:stretch>
        </p:blipFill>
        <p:spPr>
          <a:xfrm>
            <a:off x="135290" y="2602218"/>
            <a:ext cx="8966489" cy="992132"/>
          </a:xfrm>
          <a:prstGeom prst="rect">
            <a:avLst/>
          </a:prstGeom>
        </p:spPr>
      </p:pic>
      <p:pic>
        <p:nvPicPr>
          <p:cNvPr id="8" name="Picture 7"/>
          <p:cNvPicPr>
            <a:picLocks noChangeAspect="1"/>
          </p:cNvPicPr>
          <p:nvPr/>
        </p:nvPicPr>
        <p:blipFill>
          <a:blip r:embed="rId6"/>
          <a:stretch>
            <a:fillRect/>
          </a:stretch>
        </p:blipFill>
        <p:spPr>
          <a:xfrm>
            <a:off x="135289" y="4221900"/>
            <a:ext cx="8984693" cy="996647"/>
          </a:xfrm>
          <a:prstGeom prst="rect">
            <a:avLst/>
          </a:prstGeom>
        </p:spPr>
      </p:pic>
    </p:spTree>
    <p:extLst>
      <p:ext uri="{BB962C8B-B14F-4D97-AF65-F5344CB8AC3E}">
        <p14:creationId xmlns:p14="http://schemas.microsoft.com/office/powerpoint/2010/main" val="198249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p:txBody>
          <a:bodyPr>
            <a:normAutofit/>
          </a:bodyPr>
          <a:lstStyle/>
          <a:p>
            <a:pPr algn="ctr"/>
            <a:r>
              <a:rPr lang="es-ES" sz="2800" dirty="0" smtClean="0">
                <a:solidFill>
                  <a:schemeClr val="accent5">
                    <a:lumMod val="50000"/>
                  </a:schemeClr>
                </a:solidFill>
                <a:latin typeface="Andes ExtraLight" panose="02000000000000000000" pitchFamily="50" charset="0"/>
              </a:rPr>
              <a:t/>
            </a:r>
            <a:br>
              <a:rPr lang="es-ES" sz="2800" dirty="0" smtClean="0">
                <a:solidFill>
                  <a:schemeClr val="accent5">
                    <a:lumMod val="50000"/>
                  </a:schemeClr>
                </a:solidFill>
                <a:latin typeface="Andes ExtraLight" panose="02000000000000000000" pitchFamily="50" charset="0"/>
              </a:rPr>
            </a:br>
            <a:r>
              <a:rPr lang="es-ES" sz="2800" dirty="0" smtClean="0">
                <a:solidFill>
                  <a:schemeClr val="accent5">
                    <a:lumMod val="50000"/>
                  </a:schemeClr>
                </a:solidFill>
                <a:latin typeface="Andes ExtraLight" panose="02000000000000000000" pitchFamily="50" charset="0"/>
              </a:rPr>
              <a:t>Estructurar </a:t>
            </a:r>
            <a:r>
              <a:rPr lang="es-ES" sz="2800" dirty="0">
                <a:solidFill>
                  <a:schemeClr val="accent5">
                    <a:lumMod val="50000"/>
                  </a:schemeClr>
                </a:solidFill>
                <a:latin typeface="Andes ExtraLight" panose="02000000000000000000" pitchFamily="50" charset="0"/>
              </a:rPr>
              <a:t>la información mediante el uso de los estándares OCDS</a:t>
            </a:r>
          </a:p>
        </p:txBody>
      </p:sp>
      <p:sp>
        <p:nvSpPr>
          <p:cNvPr id="11" name="Content Placeholder 10"/>
          <p:cNvSpPr>
            <a:spLocks noGrp="1"/>
          </p:cNvSpPr>
          <p:nvPr>
            <p:ph idx="1"/>
          </p:nvPr>
        </p:nvSpPr>
        <p:spPr>
          <a:xfrm>
            <a:off x="3980872" y="2187215"/>
            <a:ext cx="4395932" cy="2774952"/>
          </a:xfrm>
        </p:spPr>
        <p:txBody>
          <a:bodyPr>
            <a:normAutofit/>
          </a:bodyPr>
          <a:lstStyle/>
          <a:p>
            <a:pPr marL="0" indent="0">
              <a:buNone/>
            </a:pPr>
            <a:r>
              <a:rPr lang="es-ES" sz="2400" dirty="0">
                <a:solidFill>
                  <a:schemeClr val="bg2">
                    <a:lumMod val="25000"/>
                  </a:schemeClr>
                </a:solidFill>
                <a:latin typeface="Andes ExtraLight" panose="02000000000000000000" pitchFamily="50" charset="0"/>
              </a:rPr>
              <a:t>Utilizar el modelo de datos en JSON </a:t>
            </a:r>
            <a:r>
              <a:rPr lang="es-ES" sz="2400" dirty="0" smtClean="0">
                <a:solidFill>
                  <a:schemeClr val="bg2">
                    <a:lumMod val="25000"/>
                  </a:schemeClr>
                </a:solidFill>
                <a:latin typeface="Andes ExtraLight" panose="02000000000000000000" pitchFamily="50" charset="0"/>
              </a:rPr>
              <a:t>para proporcionar publicaciones y </a:t>
            </a:r>
            <a:r>
              <a:rPr lang="es-ES" sz="2400" dirty="0">
                <a:solidFill>
                  <a:schemeClr val="bg2">
                    <a:lumMod val="25000"/>
                  </a:schemeClr>
                </a:solidFill>
                <a:latin typeface="Andes ExtraLight" panose="02000000000000000000" pitchFamily="50" charset="0"/>
              </a:rPr>
              <a:t>registros para su descarga, directamente desde su base de datos, o </a:t>
            </a:r>
            <a:r>
              <a:rPr lang="es-ES" sz="2400" dirty="0" smtClean="0">
                <a:solidFill>
                  <a:schemeClr val="bg2">
                    <a:lumMod val="25000"/>
                  </a:schemeClr>
                </a:solidFill>
                <a:latin typeface="Andes ExtraLight" panose="02000000000000000000" pitchFamily="50" charset="0"/>
              </a:rPr>
              <a:t>desde otros sistemas </a:t>
            </a:r>
            <a:r>
              <a:rPr lang="es-ES" sz="2400" dirty="0">
                <a:solidFill>
                  <a:schemeClr val="bg2">
                    <a:lumMod val="25000"/>
                  </a:schemeClr>
                </a:solidFill>
                <a:latin typeface="Andes ExtraLight" panose="02000000000000000000" pitchFamily="50" charset="0"/>
              </a:rPr>
              <a:t>existentes. </a:t>
            </a:r>
            <a:endParaRPr lang="en-US" sz="2400" dirty="0">
              <a:solidFill>
                <a:schemeClr val="bg2">
                  <a:lumMod val="25000"/>
                </a:schemeClr>
              </a:solidFill>
              <a:latin typeface="Andes ExtraLight" panose="02000000000000000000" pitchFamily="50" charset="0"/>
            </a:endParaRPr>
          </a:p>
        </p:txBody>
      </p:sp>
      <p:pic>
        <p:nvPicPr>
          <p:cNvPr id="2" name="Picture 1"/>
          <p:cNvPicPr>
            <a:picLocks noChangeAspect="1"/>
          </p:cNvPicPr>
          <p:nvPr/>
        </p:nvPicPr>
        <p:blipFill>
          <a:blip r:embed="rId3"/>
          <a:stretch>
            <a:fillRect/>
          </a:stretch>
        </p:blipFill>
        <p:spPr>
          <a:xfrm>
            <a:off x="3790950" y="366099"/>
            <a:ext cx="1562100" cy="485775"/>
          </a:xfrm>
          <a:prstGeom prst="rect">
            <a:avLst/>
          </a:prstGeom>
        </p:spPr>
      </p:pic>
      <p:pic>
        <p:nvPicPr>
          <p:cNvPr id="5" name="Picture 4"/>
          <p:cNvPicPr>
            <a:picLocks noChangeAspect="1"/>
          </p:cNvPicPr>
          <p:nvPr/>
        </p:nvPicPr>
        <p:blipFill>
          <a:blip r:embed="rId4"/>
          <a:stretch>
            <a:fillRect/>
          </a:stretch>
        </p:blipFill>
        <p:spPr>
          <a:xfrm>
            <a:off x="1875453" y="2066927"/>
            <a:ext cx="1666875" cy="2533650"/>
          </a:xfrm>
          <a:prstGeom prst="rect">
            <a:avLst/>
          </a:prstGeom>
        </p:spPr>
      </p:pic>
      <p:sp>
        <p:nvSpPr>
          <p:cNvPr id="6" name="TextBox 5"/>
          <p:cNvSpPr txBox="1"/>
          <p:nvPr/>
        </p:nvSpPr>
        <p:spPr>
          <a:xfrm>
            <a:off x="0" y="5458693"/>
            <a:ext cx="9144000" cy="1384995"/>
          </a:xfrm>
          <a:prstGeom prst="rect">
            <a:avLst/>
          </a:prstGeom>
          <a:solidFill>
            <a:srgbClr val="00B0F0"/>
          </a:solidFill>
        </p:spPr>
        <p:txBody>
          <a:bodyPr wrap="square" rtlCol="0">
            <a:spAutoFit/>
          </a:bodyPr>
          <a:lstStyle/>
          <a:p>
            <a:pPr algn="ctr"/>
            <a:r>
              <a:rPr lang="es-CO" sz="2800" dirty="0" smtClean="0">
                <a:solidFill>
                  <a:schemeClr val="bg2">
                    <a:lumMod val="25000"/>
                  </a:schemeClr>
                </a:solidFill>
                <a:latin typeface="Andes ExtraLight" panose="02000000000000000000" pitchFamily="50" charset="0"/>
              </a:rPr>
              <a:t>Con 3	   ’s ya cumple con el Estándar de Datos para las Contrataciones Abiertas, pero se puede ir más lejos…</a:t>
            </a:r>
          </a:p>
          <a:p>
            <a:endParaRPr lang="es-CO" sz="2800" dirty="0" smtClean="0">
              <a:solidFill>
                <a:schemeClr val="bg2">
                  <a:lumMod val="25000"/>
                </a:schemeClr>
              </a:solidFill>
              <a:latin typeface="Andes ExtraLight" panose="02000000000000000000" pitchFamily="50" charset="0"/>
            </a:endParaRPr>
          </a:p>
        </p:txBody>
      </p:sp>
      <p:pic>
        <p:nvPicPr>
          <p:cNvPr id="8" name="Picture 7"/>
          <p:cNvPicPr>
            <a:picLocks noChangeAspect="1"/>
          </p:cNvPicPr>
          <p:nvPr/>
        </p:nvPicPr>
        <p:blipFill>
          <a:blip r:embed="rId5"/>
          <a:stretch>
            <a:fillRect/>
          </a:stretch>
        </p:blipFill>
        <p:spPr>
          <a:xfrm>
            <a:off x="1391330" y="5517800"/>
            <a:ext cx="317397" cy="340621"/>
          </a:xfrm>
          <a:prstGeom prst="rect">
            <a:avLst/>
          </a:prstGeom>
        </p:spPr>
      </p:pic>
    </p:spTree>
    <p:extLst>
      <p:ext uri="{BB962C8B-B14F-4D97-AF65-F5344CB8AC3E}">
        <p14:creationId xmlns:p14="http://schemas.microsoft.com/office/powerpoint/2010/main" val="142238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p:txBody>
          <a:bodyPr>
            <a:normAutofit fontScale="90000"/>
          </a:bodyPr>
          <a:lstStyle/>
          <a:p>
            <a:pPr algn="ctr"/>
            <a:r>
              <a:rPr lang="es-ES" sz="2800" dirty="0" smtClean="0">
                <a:solidFill>
                  <a:schemeClr val="accent5">
                    <a:lumMod val="50000"/>
                  </a:schemeClr>
                </a:solidFill>
                <a:latin typeface="Andes ExtraLight" panose="02000000000000000000" pitchFamily="50" charset="0"/>
              </a:rPr>
              <a:t/>
            </a:r>
            <a:br>
              <a:rPr lang="es-ES" sz="2800" dirty="0" smtClean="0">
                <a:solidFill>
                  <a:schemeClr val="accent5">
                    <a:lumMod val="50000"/>
                  </a:schemeClr>
                </a:solidFill>
                <a:latin typeface="Andes ExtraLight" panose="02000000000000000000" pitchFamily="50" charset="0"/>
              </a:rPr>
            </a:br>
            <a:r>
              <a:rPr lang="es-ES" sz="2800" dirty="0" smtClean="0">
                <a:solidFill>
                  <a:schemeClr val="accent5">
                    <a:lumMod val="50000"/>
                  </a:schemeClr>
                </a:solidFill>
                <a:latin typeface="Andes ExtraLight" panose="02000000000000000000" pitchFamily="50" charset="0"/>
              </a:rPr>
              <a:t>Poner </a:t>
            </a:r>
            <a:r>
              <a:rPr lang="es-ES" sz="2800" dirty="0">
                <a:solidFill>
                  <a:schemeClr val="accent5">
                    <a:lumMod val="50000"/>
                  </a:schemeClr>
                </a:solidFill>
                <a:latin typeface="Andes ExtraLight" panose="02000000000000000000" pitchFamily="50" charset="0"/>
              </a:rPr>
              <a:t>en práctica los </a:t>
            </a:r>
            <a:r>
              <a:rPr lang="es-ES" sz="2800" dirty="0" smtClean="0">
                <a:solidFill>
                  <a:schemeClr val="accent5">
                    <a:lumMod val="50000"/>
                  </a:schemeClr>
                </a:solidFill>
                <a:latin typeface="Andes ExtraLight" panose="02000000000000000000" pitchFamily="50" charset="0"/>
              </a:rPr>
              <a:t>procedimientos recomendados </a:t>
            </a:r>
            <a:r>
              <a:rPr lang="es-ES" sz="2800" dirty="0">
                <a:solidFill>
                  <a:schemeClr val="accent5">
                    <a:lumMod val="50000"/>
                  </a:schemeClr>
                </a:solidFill>
                <a:latin typeface="Andes ExtraLight" panose="02000000000000000000" pitchFamily="50" charset="0"/>
              </a:rPr>
              <a:t>para publicar datos abiertos en la Web </a:t>
            </a:r>
          </a:p>
        </p:txBody>
      </p:sp>
      <p:sp>
        <p:nvSpPr>
          <p:cNvPr id="5" name="Content Placeholder 4"/>
          <p:cNvSpPr>
            <a:spLocks noGrp="1"/>
          </p:cNvSpPr>
          <p:nvPr>
            <p:ph sz="half" idx="1"/>
          </p:nvPr>
        </p:nvSpPr>
        <p:spPr/>
        <p:txBody>
          <a:bodyPr>
            <a:normAutofit/>
          </a:bodyPr>
          <a:lstStyle/>
          <a:p>
            <a:pPr marL="0" indent="0" algn="ctr">
              <a:buNone/>
            </a:pPr>
            <a:endParaRPr lang="es-CO" sz="1800" dirty="0" smtClean="0">
              <a:solidFill>
                <a:schemeClr val="accent5">
                  <a:lumMod val="50000"/>
                </a:schemeClr>
              </a:solidFill>
              <a:latin typeface="Andes ExtraLight" panose="02000000000000000000" pitchFamily="50" charset="0"/>
            </a:endParaRPr>
          </a:p>
          <a:p>
            <a:pPr marL="0" indent="0" algn="ctr">
              <a:buNone/>
            </a:pPr>
            <a:endParaRPr lang="es-CO" sz="1800" dirty="0" smtClean="0">
              <a:solidFill>
                <a:schemeClr val="accent5">
                  <a:lumMod val="50000"/>
                </a:schemeClr>
              </a:solidFill>
              <a:latin typeface="Andes ExtraLight" panose="02000000000000000000" pitchFamily="50" charset="0"/>
            </a:endParaRPr>
          </a:p>
          <a:p>
            <a:pPr marL="0" indent="0" algn="ctr">
              <a:buNone/>
            </a:pPr>
            <a:r>
              <a:rPr lang="es-CO" sz="1800" dirty="0" smtClean="0">
                <a:solidFill>
                  <a:schemeClr val="accent5">
                    <a:lumMod val="50000"/>
                  </a:schemeClr>
                </a:solidFill>
                <a:latin typeface="Andes ExtraLight" panose="02000000000000000000" pitchFamily="50" charset="0"/>
              </a:rPr>
              <a:t>Cada publicación con su propio URL</a:t>
            </a:r>
          </a:p>
          <a:p>
            <a:pPr marL="0" indent="0" algn="ctr">
              <a:buNone/>
            </a:pPr>
            <a:endParaRPr lang="es-CO" sz="1800" dirty="0" smtClean="0">
              <a:solidFill>
                <a:schemeClr val="accent5">
                  <a:lumMod val="50000"/>
                </a:schemeClr>
              </a:solidFill>
              <a:latin typeface="Andes ExtraLight" panose="02000000000000000000" pitchFamily="50" charset="0"/>
            </a:endParaRPr>
          </a:p>
          <a:p>
            <a:pPr marL="0" indent="0" algn="ctr">
              <a:buNone/>
            </a:pPr>
            <a:endParaRPr lang="es-CO" sz="1800" dirty="0" smtClean="0">
              <a:solidFill>
                <a:schemeClr val="accent5">
                  <a:lumMod val="50000"/>
                </a:schemeClr>
              </a:solidFill>
              <a:latin typeface="Andes ExtraLight" panose="02000000000000000000" pitchFamily="50" charset="0"/>
            </a:endParaRPr>
          </a:p>
          <a:p>
            <a:pPr marL="0" indent="0" algn="ctr">
              <a:buNone/>
            </a:pPr>
            <a:endParaRPr lang="es-CO" sz="1800" dirty="0" smtClean="0">
              <a:solidFill>
                <a:schemeClr val="accent5">
                  <a:lumMod val="50000"/>
                </a:schemeClr>
              </a:solidFill>
              <a:latin typeface="Andes ExtraLight" panose="02000000000000000000" pitchFamily="50" charset="0"/>
            </a:endParaRPr>
          </a:p>
          <a:p>
            <a:pPr marL="0" indent="0" algn="ctr">
              <a:buNone/>
            </a:pPr>
            <a:r>
              <a:rPr lang="es-CO" sz="1800" dirty="0" smtClean="0">
                <a:solidFill>
                  <a:srgbClr val="00B0F0"/>
                </a:solidFill>
                <a:latin typeface="Andes ExtraLight" panose="02000000000000000000" pitchFamily="50" charset="0"/>
              </a:rPr>
              <a:t>http://yoursite.gov/ocds/release/1</a:t>
            </a:r>
          </a:p>
          <a:p>
            <a:pPr marL="0" indent="0" algn="ctr">
              <a:buNone/>
            </a:pPr>
            <a:r>
              <a:rPr lang="es-CO" sz="1800" dirty="0" smtClean="0">
                <a:solidFill>
                  <a:srgbClr val="00B0F0"/>
                </a:solidFill>
                <a:latin typeface="Andes ExtraLight" panose="02000000000000000000" pitchFamily="50" charset="0"/>
              </a:rPr>
              <a:t>http://yoursite.gov/ocds/release/2</a:t>
            </a:r>
          </a:p>
          <a:p>
            <a:pPr marL="0" indent="0" algn="ctr">
              <a:buNone/>
            </a:pPr>
            <a:r>
              <a:rPr lang="es-CO" sz="1800" dirty="0" smtClean="0">
                <a:solidFill>
                  <a:srgbClr val="00B0F0"/>
                </a:solidFill>
                <a:latin typeface="Andes ExtraLight" panose="02000000000000000000" pitchFamily="50" charset="0"/>
              </a:rPr>
              <a:t>http://yoursite.gov/ocds/release/3</a:t>
            </a:r>
            <a:endParaRPr lang="es-CO" sz="1800" dirty="0">
              <a:solidFill>
                <a:srgbClr val="00B0F0"/>
              </a:solidFill>
              <a:latin typeface="Andes ExtraLight" panose="02000000000000000000" pitchFamily="50" charset="0"/>
            </a:endParaRPr>
          </a:p>
        </p:txBody>
      </p:sp>
      <p:sp>
        <p:nvSpPr>
          <p:cNvPr id="6" name="Content Placeholder 5"/>
          <p:cNvSpPr>
            <a:spLocks noGrp="1"/>
          </p:cNvSpPr>
          <p:nvPr>
            <p:ph sz="half" idx="2"/>
          </p:nvPr>
        </p:nvSpPr>
        <p:spPr/>
        <p:txBody>
          <a:bodyPr>
            <a:normAutofit/>
          </a:bodyPr>
          <a:lstStyle/>
          <a:p>
            <a:pPr marL="0" indent="0">
              <a:buNone/>
            </a:pPr>
            <a:endParaRPr lang="es-CO" sz="1800" dirty="0" smtClean="0">
              <a:solidFill>
                <a:schemeClr val="accent5">
                  <a:lumMod val="50000"/>
                </a:schemeClr>
              </a:solidFill>
              <a:latin typeface="Andes ExtraLight" panose="02000000000000000000" pitchFamily="50" charset="0"/>
            </a:endParaRPr>
          </a:p>
          <a:p>
            <a:pPr marL="0" indent="0">
              <a:buNone/>
            </a:pPr>
            <a:endParaRPr lang="es-CO" sz="1800" dirty="0" smtClean="0">
              <a:solidFill>
                <a:schemeClr val="accent5">
                  <a:lumMod val="50000"/>
                </a:schemeClr>
              </a:solidFill>
              <a:latin typeface="Andes ExtraLight" panose="02000000000000000000" pitchFamily="50" charset="0"/>
            </a:endParaRPr>
          </a:p>
          <a:p>
            <a:pPr marL="0" indent="0">
              <a:buNone/>
            </a:pPr>
            <a:r>
              <a:rPr lang="es-CO" sz="1800" dirty="0" smtClean="0">
                <a:solidFill>
                  <a:schemeClr val="accent5">
                    <a:lumMod val="50000"/>
                  </a:schemeClr>
                </a:solidFill>
                <a:latin typeface="Andes ExtraLight" panose="02000000000000000000" pitchFamily="50" charset="0"/>
              </a:rPr>
              <a:t>Disponibilidad </a:t>
            </a:r>
            <a:r>
              <a:rPr lang="es-CO" sz="1800" dirty="0" smtClean="0">
                <a:solidFill>
                  <a:schemeClr val="accent5">
                    <a:lumMod val="50000"/>
                  </a:schemeClr>
                </a:solidFill>
                <a:latin typeface="Andes Bold" panose="02000000000000000000" pitchFamily="50" charset="0"/>
              </a:rPr>
              <a:t>permanente</a:t>
            </a:r>
            <a:r>
              <a:rPr lang="es-CO" sz="1800" dirty="0">
                <a:solidFill>
                  <a:schemeClr val="accent5">
                    <a:lumMod val="50000"/>
                  </a:schemeClr>
                </a:solidFill>
                <a:latin typeface="Andes ExtraLight" panose="02000000000000000000" pitchFamily="50" charset="0"/>
              </a:rPr>
              <a:t> </a:t>
            </a:r>
            <a:r>
              <a:rPr lang="es-CO" sz="1800" dirty="0" smtClean="0">
                <a:solidFill>
                  <a:schemeClr val="accent5">
                    <a:lumMod val="50000"/>
                  </a:schemeClr>
                </a:solidFill>
                <a:latin typeface="Andes ExtraLight" panose="02000000000000000000" pitchFamily="50" charset="0"/>
              </a:rPr>
              <a:t>en un mismo lugar en la web</a:t>
            </a:r>
          </a:p>
          <a:p>
            <a:pPr marL="0" indent="0">
              <a:buNone/>
            </a:pPr>
            <a:endParaRPr lang="es-CO" sz="1800" dirty="0" smtClean="0">
              <a:solidFill>
                <a:schemeClr val="accent5">
                  <a:lumMod val="50000"/>
                </a:schemeClr>
              </a:solidFill>
              <a:latin typeface="Andes ExtraLight" panose="02000000000000000000" pitchFamily="50" charset="0"/>
            </a:endParaRPr>
          </a:p>
          <a:p>
            <a:pPr marL="0" indent="0">
              <a:buNone/>
            </a:pPr>
            <a:r>
              <a:rPr lang="es-CO" sz="1800" dirty="0" smtClean="0">
                <a:solidFill>
                  <a:schemeClr val="accent5">
                    <a:lumMod val="50000"/>
                  </a:schemeClr>
                </a:solidFill>
                <a:latin typeface="Andes ExtraLight" panose="02000000000000000000" pitchFamily="50" charset="0"/>
              </a:rPr>
              <a:t>Facilita el </a:t>
            </a:r>
            <a:r>
              <a:rPr lang="es-CO" sz="1800" dirty="0" smtClean="0">
                <a:solidFill>
                  <a:schemeClr val="accent5">
                    <a:lumMod val="50000"/>
                  </a:schemeClr>
                </a:solidFill>
                <a:latin typeface="Andes Bold" panose="02000000000000000000" pitchFamily="50" charset="0"/>
              </a:rPr>
              <a:t>hallazgo de datos </a:t>
            </a:r>
            <a:r>
              <a:rPr lang="es-CO" sz="1800" dirty="0" smtClean="0">
                <a:solidFill>
                  <a:schemeClr val="accent5">
                    <a:lumMod val="50000"/>
                  </a:schemeClr>
                </a:solidFill>
                <a:latin typeface="Andes ExtraLight" panose="02000000000000000000" pitchFamily="50" charset="0"/>
              </a:rPr>
              <a:t>y provee una </a:t>
            </a:r>
            <a:r>
              <a:rPr lang="es-ES" sz="1800" dirty="0" smtClean="0">
                <a:solidFill>
                  <a:schemeClr val="accent5">
                    <a:lumMod val="50000"/>
                  </a:schemeClr>
                </a:solidFill>
                <a:latin typeface="Andes ExtraLight" panose="02000000000000000000" pitchFamily="50" charset="0"/>
              </a:rPr>
              <a:t>Interfaz De Programación de Aplicaciones (</a:t>
            </a:r>
            <a:r>
              <a:rPr lang="es-ES" sz="1800" dirty="0">
                <a:solidFill>
                  <a:schemeClr val="accent5">
                    <a:lumMod val="50000"/>
                  </a:schemeClr>
                </a:solidFill>
                <a:latin typeface="Andes ExtraLight" panose="02000000000000000000" pitchFamily="50" charset="0"/>
              </a:rPr>
              <a:t>IPA)</a:t>
            </a:r>
            <a:endParaRPr lang="es-CO" sz="1800" dirty="0">
              <a:solidFill>
                <a:schemeClr val="accent5">
                  <a:lumMod val="50000"/>
                </a:schemeClr>
              </a:solidFill>
              <a:latin typeface="Andes ExtraLight" panose="02000000000000000000" pitchFamily="50" charset="0"/>
            </a:endParaRPr>
          </a:p>
        </p:txBody>
      </p:sp>
      <p:pic>
        <p:nvPicPr>
          <p:cNvPr id="2" name="Picture 1"/>
          <p:cNvPicPr>
            <a:picLocks noChangeAspect="1"/>
          </p:cNvPicPr>
          <p:nvPr/>
        </p:nvPicPr>
        <p:blipFill>
          <a:blip r:embed="rId3"/>
          <a:stretch>
            <a:fillRect/>
          </a:stretch>
        </p:blipFill>
        <p:spPr>
          <a:xfrm>
            <a:off x="3600450" y="373135"/>
            <a:ext cx="1943100" cy="523875"/>
          </a:xfrm>
          <a:prstGeom prst="rect">
            <a:avLst/>
          </a:prstGeom>
        </p:spPr>
      </p:pic>
      <p:pic>
        <p:nvPicPr>
          <p:cNvPr id="8" name="Picture 7"/>
          <p:cNvPicPr>
            <a:picLocks noChangeAspect="1"/>
          </p:cNvPicPr>
          <p:nvPr/>
        </p:nvPicPr>
        <p:blipFill>
          <a:blip r:embed="rId4"/>
          <a:stretch>
            <a:fillRect/>
          </a:stretch>
        </p:blipFill>
        <p:spPr>
          <a:xfrm>
            <a:off x="2170726" y="3008421"/>
            <a:ext cx="802047" cy="900257"/>
          </a:xfrm>
          <a:prstGeom prst="rect">
            <a:avLst/>
          </a:prstGeom>
        </p:spPr>
      </p:pic>
    </p:spTree>
    <p:extLst>
      <p:ext uri="{BB962C8B-B14F-4D97-AF65-F5344CB8AC3E}">
        <p14:creationId xmlns:p14="http://schemas.microsoft.com/office/powerpoint/2010/main" val="388583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p:txBody>
          <a:bodyPr>
            <a:normAutofit/>
          </a:bodyPr>
          <a:lstStyle/>
          <a:p>
            <a:pPr algn="ctr"/>
            <a:r>
              <a:rPr lang="en-US" sz="2800" dirty="0" smtClean="0">
                <a:solidFill>
                  <a:schemeClr val="accent5">
                    <a:lumMod val="50000"/>
                  </a:schemeClr>
                </a:solidFill>
                <a:latin typeface="Andes ExtraLight" panose="02000000000000000000" pitchFamily="50" charset="0"/>
              </a:rPr>
              <a:t/>
            </a:r>
            <a:br>
              <a:rPr lang="en-US" sz="2800" dirty="0" smtClean="0">
                <a:solidFill>
                  <a:schemeClr val="accent5">
                    <a:lumMod val="50000"/>
                  </a:schemeClr>
                </a:solidFill>
                <a:latin typeface="Andes ExtraLight" panose="02000000000000000000" pitchFamily="50" charset="0"/>
              </a:rPr>
            </a:br>
            <a:r>
              <a:rPr lang="es-ES" sz="2800" dirty="0">
                <a:solidFill>
                  <a:schemeClr val="accent5">
                    <a:lumMod val="50000"/>
                  </a:schemeClr>
                </a:solidFill>
                <a:latin typeface="Andes ExtraLight" panose="02000000000000000000" pitchFamily="50" charset="0"/>
              </a:rPr>
              <a:t>Facilitar enlaces a otros </a:t>
            </a:r>
            <a:r>
              <a:rPr lang="es-ES" sz="2800" dirty="0" smtClean="0">
                <a:solidFill>
                  <a:schemeClr val="accent5">
                    <a:lumMod val="50000"/>
                  </a:schemeClr>
                </a:solidFill>
                <a:latin typeface="Andes ExtraLight" panose="02000000000000000000" pitchFamily="50" charset="0"/>
              </a:rPr>
              <a:t>datos</a:t>
            </a:r>
            <a:endParaRPr lang="en-US" sz="2800" dirty="0">
              <a:solidFill>
                <a:schemeClr val="accent5">
                  <a:lumMod val="50000"/>
                </a:schemeClr>
              </a:solidFill>
              <a:latin typeface="Andes ExtraLight" panose="02000000000000000000" pitchFamily="50" charset="0"/>
            </a:endParaRPr>
          </a:p>
        </p:txBody>
      </p:sp>
      <p:sp>
        <p:nvSpPr>
          <p:cNvPr id="11" name="Content Placeholder 10"/>
          <p:cNvSpPr>
            <a:spLocks noGrp="1"/>
          </p:cNvSpPr>
          <p:nvPr>
            <p:ph idx="1"/>
          </p:nvPr>
        </p:nvSpPr>
        <p:spPr>
          <a:xfrm>
            <a:off x="1436253" y="4014041"/>
            <a:ext cx="6271492" cy="2288454"/>
          </a:xfrm>
        </p:spPr>
        <p:txBody>
          <a:bodyPr>
            <a:normAutofit/>
          </a:bodyPr>
          <a:lstStyle/>
          <a:p>
            <a:pPr marL="0" indent="0">
              <a:buNone/>
            </a:pPr>
            <a:r>
              <a:rPr lang="es-ES" sz="2000" dirty="0">
                <a:solidFill>
                  <a:schemeClr val="accent5">
                    <a:lumMod val="50000"/>
                  </a:schemeClr>
                </a:solidFill>
                <a:latin typeface="Andes ExtraLight" panose="02000000000000000000" pitchFamily="50" charset="0"/>
              </a:rPr>
              <a:t>El OCDS permite vincular distintas fuentes de datos, por lo que es posible </a:t>
            </a:r>
            <a:r>
              <a:rPr lang="es-ES" sz="2000" dirty="0" smtClean="0">
                <a:solidFill>
                  <a:schemeClr val="accent5">
                    <a:lumMod val="50000"/>
                  </a:schemeClr>
                </a:solidFill>
                <a:latin typeface="Andes ExtraLight" panose="02000000000000000000" pitchFamily="50" charset="0"/>
              </a:rPr>
              <a:t>crear “datos acumulados” – incrementando la capacidad de uso y el </a:t>
            </a:r>
            <a:r>
              <a:rPr lang="es-ES" sz="2000" dirty="0">
                <a:solidFill>
                  <a:schemeClr val="accent5">
                    <a:lumMod val="50000"/>
                  </a:schemeClr>
                </a:solidFill>
                <a:latin typeface="Andes ExtraLight" panose="02000000000000000000" pitchFamily="50" charset="0"/>
              </a:rPr>
              <a:t>valor de un conjunto de datos </a:t>
            </a:r>
            <a:r>
              <a:rPr lang="es-ES" sz="2000" dirty="0" smtClean="0">
                <a:solidFill>
                  <a:schemeClr val="accent5">
                    <a:lumMod val="50000"/>
                  </a:schemeClr>
                </a:solidFill>
                <a:latin typeface="Andes ExtraLight" panose="02000000000000000000" pitchFamily="50" charset="0"/>
              </a:rPr>
              <a:t>sobre contratos</a:t>
            </a:r>
            <a:endParaRPr lang="en-US" sz="2000" dirty="0">
              <a:solidFill>
                <a:schemeClr val="accent5">
                  <a:lumMod val="50000"/>
                </a:schemeClr>
              </a:solidFill>
              <a:latin typeface="Andes ExtraLight" panose="02000000000000000000" pitchFamily="50" charset="0"/>
            </a:endParaRPr>
          </a:p>
        </p:txBody>
      </p:sp>
      <p:pic>
        <p:nvPicPr>
          <p:cNvPr id="2" name="Picture 1"/>
          <p:cNvPicPr>
            <a:picLocks noChangeAspect="1"/>
          </p:cNvPicPr>
          <p:nvPr/>
        </p:nvPicPr>
        <p:blipFill>
          <a:blip r:embed="rId3"/>
          <a:stretch>
            <a:fillRect/>
          </a:stretch>
        </p:blipFill>
        <p:spPr>
          <a:xfrm>
            <a:off x="3462337" y="373135"/>
            <a:ext cx="2219325" cy="523875"/>
          </a:xfrm>
          <a:prstGeom prst="rect">
            <a:avLst/>
          </a:prstGeom>
        </p:spPr>
      </p:pic>
      <p:pic>
        <p:nvPicPr>
          <p:cNvPr id="5" name="Picture 4"/>
          <p:cNvPicPr>
            <a:picLocks noChangeAspect="1"/>
          </p:cNvPicPr>
          <p:nvPr/>
        </p:nvPicPr>
        <p:blipFill>
          <a:blip r:embed="rId4"/>
          <a:stretch>
            <a:fillRect/>
          </a:stretch>
        </p:blipFill>
        <p:spPr>
          <a:xfrm>
            <a:off x="900502" y="2551783"/>
            <a:ext cx="1949902" cy="689426"/>
          </a:xfrm>
          <a:prstGeom prst="rect">
            <a:avLst/>
          </a:prstGeom>
        </p:spPr>
      </p:pic>
      <p:pic>
        <p:nvPicPr>
          <p:cNvPr id="8" name="Picture 7"/>
          <p:cNvPicPr>
            <a:picLocks noChangeAspect="1"/>
          </p:cNvPicPr>
          <p:nvPr/>
        </p:nvPicPr>
        <p:blipFill>
          <a:blip r:embed="rId5"/>
          <a:stretch>
            <a:fillRect/>
          </a:stretch>
        </p:blipFill>
        <p:spPr>
          <a:xfrm>
            <a:off x="3556000" y="2655522"/>
            <a:ext cx="2031998" cy="481948"/>
          </a:xfrm>
          <a:prstGeom prst="rect">
            <a:avLst/>
          </a:prstGeom>
        </p:spPr>
      </p:pic>
      <p:pic>
        <p:nvPicPr>
          <p:cNvPr id="12" name="Picture 11"/>
          <p:cNvPicPr>
            <a:picLocks noChangeAspect="1"/>
          </p:cNvPicPr>
          <p:nvPr/>
        </p:nvPicPr>
        <p:blipFill>
          <a:blip r:embed="rId6"/>
          <a:stretch>
            <a:fillRect/>
          </a:stretch>
        </p:blipFill>
        <p:spPr>
          <a:xfrm>
            <a:off x="6293594" y="2707370"/>
            <a:ext cx="1976040" cy="378252"/>
          </a:xfrm>
          <a:prstGeom prst="rect">
            <a:avLst/>
          </a:prstGeom>
        </p:spPr>
      </p:pic>
    </p:spTree>
    <p:extLst>
      <p:ext uri="{BB962C8B-B14F-4D97-AF65-F5344CB8AC3E}">
        <p14:creationId xmlns:p14="http://schemas.microsoft.com/office/powerpoint/2010/main" val="3661590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6944" y="1947562"/>
            <a:ext cx="9051637" cy="4488068"/>
          </a:xfrm>
          <a:prstGeom prst="rect">
            <a:avLst/>
          </a:prstGeom>
        </p:spPr>
      </p:pic>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3915" y="993455"/>
            <a:ext cx="6234901" cy="954107"/>
          </a:xfrm>
          <a:prstGeom prst="rect">
            <a:avLst/>
          </a:prstGeom>
          <a:noFill/>
        </p:spPr>
        <p:txBody>
          <a:bodyPr wrap="square" rtlCol="0">
            <a:spAutoFit/>
          </a:bodyPr>
          <a:lstStyle/>
          <a:p>
            <a:r>
              <a:rPr lang="es-CO" sz="2800" dirty="0" smtClean="0">
                <a:solidFill>
                  <a:schemeClr val="accent5">
                    <a:lumMod val="50000"/>
                  </a:schemeClr>
                </a:solidFill>
                <a:latin typeface="Andes ExtraLight" panose="02000000000000000000" pitchFamily="50" charset="0"/>
              </a:rPr>
              <a:t>Implementación del Estándar de Datos para las Contrataciones Abiertas</a:t>
            </a:r>
            <a:endParaRPr lang="es-CO" sz="2800" dirty="0">
              <a:solidFill>
                <a:schemeClr val="accent5">
                  <a:lumMod val="50000"/>
                </a:schemeClr>
              </a:solidFill>
              <a:latin typeface="Andes ExtraLight" panose="02000000000000000000" pitchFamily="50"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7" name="TextBox 16"/>
          <p:cNvSpPr txBox="1"/>
          <p:nvPr/>
        </p:nvSpPr>
        <p:spPr>
          <a:xfrm>
            <a:off x="5083308" y="3237364"/>
            <a:ext cx="852835" cy="307777"/>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Ucrania</a:t>
            </a:r>
            <a:endParaRPr lang="es-CO" sz="1400" dirty="0">
              <a:solidFill>
                <a:schemeClr val="accent5">
                  <a:lumMod val="50000"/>
                </a:schemeClr>
              </a:solidFill>
              <a:latin typeface="Andes Bold" panose="02000000000000000000" pitchFamily="50" charset="0"/>
            </a:endParaRPr>
          </a:p>
        </p:txBody>
      </p:sp>
      <p:sp>
        <p:nvSpPr>
          <p:cNvPr id="18" name="TextBox 17"/>
          <p:cNvSpPr txBox="1"/>
          <p:nvPr/>
        </p:nvSpPr>
        <p:spPr>
          <a:xfrm>
            <a:off x="3453903" y="3072678"/>
            <a:ext cx="988788" cy="523220"/>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Reino Unido</a:t>
            </a:r>
            <a:endParaRPr lang="es-CO" sz="1400" dirty="0">
              <a:solidFill>
                <a:schemeClr val="accent5">
                  <a:lumMod val="50000"/>
                </a:schemeClr>
              </a:solidFill>
              <a:latin typeface="Andes Bold" panose="02000000000000000000" pitchFamily="50" charset="0"/>
            </a:endParaRPr>
          </a:p>
        </p:txBody>
      </p:sp>
      <p:sp>
        <p:nvSpPr>
          <p:cNvPr id="19" name="TextBox 18"/>
          <p:cNvSpPr txBox="1"/>
          <p:nvPr/>
        </p:nvSpPr>
        <p:spPr>
          <a:xfrm>
            <a:off x="4350327" y="3649493"/>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Romania</a:t>
            </a:r>
            <a:endParaRPr lang="en-US" sz="1400" dirty="0">
              <a:solidFill>
                <a:schemeClr val="accent5">
                  <a:lumMod val="50000"/>
                </a:schemeClr>
              </a:solidFill>
              <a:latin typeface="Andes Bold" panose="02000000000000000000" pitchFamily="50" charset="0"/>
            </a:endParaRPr>
          </a:p>
        </p:txBody>
      </p:sp>
      <p:sp>
        <p:nvSpPr>
          <p:cNvPr id="21" name="TextBox 20"/>
          <p:cNvSpPr txBox="1"/>
          <p:nvPr/>
        </p:nvSpPr>
        <p:spPr>
          <a:xfrm>
            <a:off x="2819919" y="5195029"/>
            <a:ext cx="1267968" cy="307777"/>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Paraguay</a:t>
            </a:r>
            <a:endParaRPr lang="es-CO" sz="1400" dirty="0">
              <a:solidFill>
                <a:schemeClr val="accent5">
                  <a:lumMod val="50000"/>
                </a:schemeClr>
              </a:solidFill>
              <a:latin typeface="Andes Bold" panose="02000000000000000000" pitchFamily="50" charset="0"/>
            </a:endParaRPr>
          </a:p>
        </p:txBody>
      </p:sp>
      <p:sp>
        <p:nvSpPr>
          <p:cNvPr id="22" name="TextBox 21"/>
          <p:cNvSpPr txBox="1"/>
          <p:nvPr/>
        </p:nvSpPr>
        <p:spPr>
          <a:xfrm>
            <a:off x="1489983" y="3809000"/>
            <a:ext cx="1062066"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Mexico</a:t>
            </a:r>
            <a:endParaRPr lang="en-US" sz="1400" dirty="0">
              <a:solidFill>
                <a:schemeClr val="accent5">
                  <a:lumMod val="50000"/>
                </a:schemeClr>
              </a:solidFill>
              <a:latin typeface="Andes Bold" panose="02000000000000000000" pitchFamily="50" charset="0"/>
            </a:endParaRPr>
          </a:p>
        </p:txBody>
      </p:sp>
      <p:sp>
        <p:nvSpPr>
          <p:cNvPr id="23" name="TextBox 22"/>
          <p:cNvSpPr txBox="1"/>
          <p:nvPr/>
        </p:nvSpPr>
        <p:spPr>
          <a:xfrm>
            <a:off x="1681438" y="4814538"/>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Colombia</a:t>
            </a:r>
            <a:endParaRPr lang="en-US" sz="1400" dirty="0">
              <a:solidFill>
                <a:schemeClr val="accent5">
                  <a:lumMod val="50000"/>
                </a:schemeClr>
              </a:solidFill>
              <a:latin typeface="Andes Bold" panose="02000000000000000000" pitchFamily="50" charset="0"/>
            </a:endParaRPr>
          </a:p>
        </p:txBody>
      </p:sp>
      <p:sp>
        <p:nvSpPr>
          <p:cNvPr id="25" name="TextBox 24"/>
          <p:cNvSpPr txBox="1"/>
          <p:nvPr/>
        </p:nvSpPr>
        <p:spPr>
          <a:xfrm>
            <a:off x="7239999" y="4285691"/>
            <a:ext cx="852835" cy="307777"/>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Filipinas</a:t>
            </a:r>
            <a:endParaRPr lang="es-CO" sz="1400" dirty="0">
              <a:solidFill>
                <a:schemeClr val="accent5">
                  <a:lumMod val="50000"/>
                </a:schemeClr>
              </a:solidFill>
              <a:latin typeface="Andes Bold" panose="02000000000000000000" pitchFamily="50" charset="0"/>
            </a:endParaRPr>
          </a:p>
        </p:txBody>
      </p:sp>
      <p:sp>
        <p:nvSpPr>
          <p:cNvPr id="26" name="TextBox 25"/>
          <p:cNvSpPr txBox="1"/>
          <p:nvPr/>
        </p:nvSpPr>
        <p:spPr>
          <a:xfrm>
            <a:off x="5974868" y="3818046"/>
            <a:ext cx="852835" cy="307777"/>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Nepal</a:t>
            </a:r>
            <a:endParaRPr lang="es-CO" sz="1400" dirty="0">
              <a:solidFill>
                <a:schemeClr val="accent5">
                  <a:lumMod val="50000"/>
                </a:schemeClr>
              </a:solidFill>
              <a:latin typeface="Andes Bold" panose="02000000000000000000" pitchFamily="50" charset="0"/>
            </a:endParaRPr>
          </a:p>
        </p:txBody>
      </p:sp>
      <p:sp>
        <p:nvSpPr>
          <p:cNvPr id="27" name="TextBox 26"/>
          <p:cNvSpPr txBox="1"/>
          <p:nvPr/>
        </p:nvSpPr>
        <p:spPr>
          <a:xfrm>
            <a:off x="293915" y="3288121"/>
            <a:ext cx="852835" cy="307777"/>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Canadá</a:t>
            </a:r>
            <a:endParaRPr lang="es-CO" sz="1400" dirty="0">
              <a:solidFill>
                <a:schemeClr val="accent5">
                  <a:lumMod val="50000"/>
                </a:schemeClr>
              </a:solidFill>
              <a:latin typeface="Andes Bold" panose="02000000000000000000" pitchFamily="50" charset="0"/>
            </a:endParaRPr>
          </a:p>
        </p:txBody>
      </p:sp>
    </p:spTree>
    <p:extLst>
      <p:ext uri="{BB962C8B-B14F-4D97-AF65-F5344CB8AC3E}">
        <p14:creationId xmlns:p14="http://schemas.microsoft.com/office/powerpoint/2010/main" val="3775110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1891201"/>
            <a:ext cx="7886700" cy="1729454"/>
          </a:xfrm>
        </p:spPr>
        <p:txBody>
          <a:bodyPr>
            <a:normAutofit/>
          </a:bodyPr>
          <a:lstStyle/>
          <a:p>
            <a:pPr algn="ctr"/>
            <a:r>
              <a:rPr lang="es-CO" sz="2400" dirty="0" smtClean="0">
                <a:solidFill>
                  <a:schemeClr val="accent5">
                    <a:lumMod val="50000"/>
                  </a:schemeClr>
                </a:solidFill>
                <a:latin typeface="Andes ExtraLight" panose="02000000000000000000" pitchFamily="50" charset="0"/>
              </a:rPr>
              <a:t>Encuentra más información sobre el OCDS en</a:t>
            </a:r>
            <a:r>
              <a:rPr lang="es-CO" sz="2400" b="1" dirty="0" smtClean="0">
                <a:solidFill>
                  <a:schemeClr val="accent5">
                    <a:lumMod val="50000"/>
                  </a:schemeClr>
                </a:solidFill>
                <a:latin typeface="Andes ExtraLight" panose="02000000000000000000" pitchFamily="50" charset="0"/>
              </a:rPr>
              <a:t/>
            </a:r>
            <a:br>
              <a:rPr lang="es-CO" sz="2400" b="1" dirty="0" smtClean="0">
                <a:solidFill>
                  <a:schemeClr val="accent5">
                    <a:lumMod val="50000"/>
                  </a:schemeClr>
                </a:solidFill>
                <a:latin typeface="Andes ExtraLight" panose="02000000000000000000" pitchFamily="50" charset="0"/>
              </a:rPr>
            </a:br>
            <a:r>
              <a:rPr lang="es-CO" sz="2400" b="1" dirty="0" smtClean="0">
                <a:solidFill>
                  <a:schemeClr val="accent5">
                    <a:lumMod val="50000"/>
                  </a:schemeClr>
                </a:solidFill>
                <a:latin typeface="Andes ExtraLight" panose="02000000000000000000" pitchFamily="50" charset="0"/>
              </a:rPr>
              <a:t/>
            </a:r>
            <a:br>
              <a:rPr lang="es-CO" sz="2400" b="1" dirty="0" smtClean="0">
                <a:solidFill>
                  <a:schemeClr val="accent5">
                    <a:lumMod val="50000"/>
                  </a:schemeClr>
                </a:solidFill>
                <a:latin typeface="Andes ExtraLight" panose="02000000000000000000" pitchFamily="50" charset="0"/>
              </a:rPr>
            </a:br>
            <a:r>
              <a:rPr lang="es-CO" sz="2400" b="1" dirty="0" smtClean="0">
                <a:solidFill>
                  <a:schemeClr val="accent5">
                    <a:lumMod val="50000"/>
                  </a:schemeClr>
                </a:solidFill>
                <a:latin typeface="Andes ExtraLight" panose="02000000000000000000" pitchFamily="50" charset="0"/>
              </a:rPr>
              <a:t/>
            </a:r>
            <a:br>
              <a:rPr lang="es-CO" sz="2400" b="1" dirty="0" smtClean="0">
                <a:solidFill>
                  <a:schemeClr val="accent5">
                    <a:lumMod val="50000"/>
                  </a:schemeClr>
                </a:solidFill>
                <a:latin typeface="Andes ExtraLight" panose="02000000000000000000" pitchFamily="50" charset="0"/>
              </a:rPr>
            </a:br>
            <a:r>
              <a:rPr lang="es-CO" sz="4000" b="1" dirty="0" smtClean="0">
                <a:solidFill>
                  <a:schemeClr val="accent5">
                    <a:lumMod val="50000"/>
                  </a:schemeClr>
                </a:solidFill>
                <a:latin typeface="Andes ExtraLight" panose="02000000000000000000" pitchFamily="50" charset="0"/>
              </a:rPr>
              <a:t>standard.open-contracting.org</a:t>
            </a:r>
            <a:endParaRPr lang="es-CO" sz="2800" b="1" dirty="0">
              <a:solidFill>
                <a:schemeClr val="accent5">
                  <a:lumMod val="50000"/>
                </a:schemeClr>
              </a:solidFill>
              <a:latin typeface="Andes ExtraLight" panose="02000000000000000000" pitchFamily="50"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849043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1" name="Title 10"/>
          <p:cNvSpPr>
            <a:spLocks noGrp="1"/>
          </p:cNvSpPr>
          <p:nvPr>
            <p:ph type="title"/>
          </p:nvPr>
        </p:nvSpPr>
        <p:spPr>
          <a:xfrm>
            <a:off x="609888" y="884475"/>
            <a:ext cx="7886700" cy="1325563"/>
          </a:xfrm>
        </p:spPr>
        <p:txBody>
          <a:bodyPr>
            <a:normAutofit/>
          </a:bodyPr>
          <a:lstStyle/>
          <a:p>
            <a:pPr algn="ctr"/>
            <a:r>
              <a:rPr lang="es-CO" sz="2000" dirty="0" smtClean="0">
                <a:solidFill>
                  <a:schemeClr val="accent5">
                    <a:lumMod val="50000"/>
                  </a:schemeClr>
                </a:solidFill>
                <a:latin typeface="Andes ExtraLight" panose="02000000000000000000" pitchFamily="50" charset="0"/>
              </a:rPr>
              <a:t>Para más información sobre Contrataciones Abiertas</a:t>
            </a:r>
            <a:endParaRPr lang="es-CO" sz="2000" dirty="0">
              <a:solidFill>
                <a:schemeClr val="accent5">
                  <a:lumMod val="50000"/>
                </a:schemeClr>
              </a:solidFill>
              <a:latin typeface="Andes ExtraLight" panose="02000000000000000000" pitchFamily="50" charset="0"/>
            </a:endParaRPr>
          </a:p>
        </p:txBody>
      </p:sp>
      <p:sp>
        <p:nvSpPr>
          <p:cNvPr id="12" name="Content Placeholder 11"/>
          <p:cNvSpPr>
            <a:spLocks noGrp="1"/>
          </p:cNvSpPr>
          <p:nvPr>
            <p:ph idx="1"/>
          </p:nvPr>
        </p:nvSpPr>
        <p:spPr>
          <a:xfrm>
            <a:off x="665018" y="1874560"/>
            <a:ext cx="7813964" cy="4351338"/>
          </a:xfrm>
        </p:spPr>
        <p:txBody>
          <a:bodyPr>
            <a:normAutofit/>
          </a:bodyPr>
          <a:lstStyle/>
          <a:p>
            <a:pPr marL="0" indent="0">
              <a:buNone/>
            </a:pPr>
            <a:r>
              <a:rPr lang="es-CO" sz="2000" dirty="0">
                <a:solidFill>
                  <a:schemeClr val="accent5">
                    <a:lumMod val="50000"/>
                  </a:schemeClr>
                </a:solidFill>
                <a:latin typeface="Andes ExtraLight" panose="02000000000000000000" pitchFamily="50" charset="0"/>
              </a:rPr>
              <a:t/>
            </a:r>
            <a:br>
              <a:rPr lang="es-CO" sz="2000" dirty="0">
                <a:solidFill>
                  <a:schemeClr val="accent5">
                    <a:lumMod val="50000"/>
                  </a:schemeClr>
                </a:solidFill>
                <a:latin typeface="Andes ExtraLight" panose="02000000000000000000" pitchFamily="50" charset="0"/>
              </a:rPr>
            </a:br>
            <a:r>
              <a:rPr lang="es-CO" sz="2000" dirty="0">
                <a:solidFill>
                  <a:schemeClr val="accent5">
                    <a:lumMod val="50000"/>
                  </a:schemeClr>
                </a:solidFill>
                <a:latin typeface="Andes ExtraLight" panose="02000000000000000000" pitchFamily="50" charset="0"/>
              </a:rPr>
              <a:t>Sitio Web: </a:t>
            </a:r>
            <a:r>
              <a:rPr lang="es-CO" sz="2000" b="1" dirty="0" smtClean="0">
                <a:solidFill>
                  <a:schemeClr val="accent5">
                    <a:lumMod val="50000"/>
                  </a:schemeClr>
                </a:solidFill>
                <a:latin typeface="Andes Bold" panose="02000000000000000000" pitchFamily="50" charset="0"/>
              </a:rPr>
              <a:t>www.open-contracting.org</a:t>
            </a:r>
          </a:p>
          <a:p>
            <a:pPr marL="0" indent="0">
              <a:buNone/>
            </a:pPr>
            <a:endParaRPr lang="es-CO" sz="2000" b="1" dirty="0" smtClean="0">
              <a:solidFill>
                <a:schemeClr val="accent5">
                  <a:lumMod val="50000"/>
                </a:schemeClr>
              </a:solidFill>
              <a:latin typeface="Andes Bold" panose="02000000000000000000" pitchFamily="50" charset="0"/>
            </a:endParaRPr>
          </a:p>
          <a:p>
            <a:pPr marL="0" indent="0">
              <a:buNone/>
            </a:pPr>
            <a:r>
              <a:rPr lang="es-CO" sz="2000" dirty="0" smtClean="0">
                <a:solidFill>
                  <a:schemeClr val="accent5">
                    <a:lumMod val="50000"/>
                  </a:schemeClr>
                </a:solidFill>
                <a:latin typeface="Andes ExtraLight" panose="02000000000000000000" pitchFamily="50" charset="0"/>
              </a:rPr>
              <a:t>Comunidad </a:t>
            </a:r>
            <a:r>
              <a:rPr lang="es-CO" sz="2000" dirty="0">
                <a:solidFill>
                  <a:schemeClr val="accent5">
                    <a:lumMod val="50000"/>
                  </a:schemeClr>
                </a:solidFill>
                <a:latin typeface="Andes ExtraLight" panose="02000000000000000000" pitchFamily="50" charset="0"/>
              </a:rPr>
              <a:t>de Práctica: </a:t>
            </a:r>
            <a:r>
              <a:rPr lang="es-CO" sz="2000" b="1" dirty="0" smtClean="0">
                <a:solidFill>
                  <a:schemeClr val="accent5">
                    <a:lumMod val="50000"/>
                  </a:schemeClr>
                </a:solidFill>
                <a:latin typeface="Andes Bold" panose="02000000000000000000" pitchFamily="50" charset="0"/>
              </a:rPr>
              <a:t>bit.ly/</a:t>
            </a:r>
            <a:r>
              <a:rPr lang="es-CO" sz="2000" b="1" dirty="0" err="1" smtClean="0">
                <a:solidFill>
                  <a:schemeClr val="accent5">
                    <a:lumMod val="50000"/>
                  </a:schemeClr>
                </a:solidFill>
                <a:latin typeface="Andes Bold" panose="02000000000000000000" pitchFamily="50" charset="0"/>
              </a:rPr>
              <a:t>OpenContractingCommunity</a:t>
            </a:r>
            <a:endParaRPr lang="es-CO" sz="2000" b="1" dirty="0">
              <a:solidFill>
                <a:schemeClr val="accent5">
                  <a:lumMod val="50000"/>
                </a:schemeClr>
              </a:solidFill>
              <a:latin typeface="Andes Bold" panose="02000000000000000000" pitchFamily="50" charset="0"/>
            </a:endParaRPr>
          </a:p>
          <a:p>
            <a:pPr marL="0" indent="0">
              <a:buNone/>
            </a:pPr>
            <a:r>
              <a:rPr lang="es-CO" sz="2000" dirty="0">
                <a:solidFill>
                  <a:schemeClr val="accent5">
                    <a:lumMod val="50000"/>
                  </a:schemeClr>
                </a:solidFill>
                <a:latin typeface="Andes ExtraLight" panose="02000000000000000000" pitchFamily="50" charset="0"/>
              </a:rPr>
              <a:t/>
            </a:r>
            <a:br>
              <a:rPr lang="es-CO" sz="2000" dirty="0">
                <a:solidFill>
                  <a:schemeClr val="accent5">
                    <a:lumMod val="50000"/>
                  </a:schemeClr>
                </a:solidFill>
                <a:latin typeface="Andes ExtraLight" panose="02000000000000000000" pitchFamily="50" charset="0"/>
              </a:rPr>
            </a:br>
            <a:r>
              <a:rPr lang="es-CO" sz="2000" dirty="0">
                <a:solidFill>
                  <a:schemeClr val="accent5">
                    <a:lumMod val="50000"/>
                  </a:schemeClr>
                </a:solidFill>
                <a:latin typeface="Andes ExtraLight" panose="02000000000000000000" pitchFamily="50" charset="0"/>
              </a:rPr>
              <a:t>Twitter: </a:t>
            </a:r>
            <a:r>
              <a:rPr lang="es-CO" sz="2000" b="1" dirty="0">
                <a:solidFill>
                  <a:schemeClr val="accent5">
                    <a:lumMod val="50000"/>
                  </a:schemeClr>
                </a:solidFill>
                <a:latin typeface="Andes Bold" panose="02000000000000000000" pitchFamily="50" charset="0"/>
              </a:rPr>
              <a:t>@</a:t>
            </a:r>
            <a:r>
              <a:rPr lang="es-CO" sz="2000" b="1" dirty="0" err="1" smtClean="0">
                <a:solidFill>
                  <a:schemeClr val="accent5">
                    <a:lumMod val="50000"/>
                  </a:schemeClr>
                </a:solidFill>
                <a:latin typeface="Andes Bold" panose="02000000000000000000" pitchFamily="50" charset="0"/>
              </a:rPr>
              <a:t>OpenContracting</a:t>
            </a:r>
            <a:endParaRPr lang="es-CO" sz="2000" b="1" dirty="0" smtClean="0">
              <a:solidFill>
                <a:schemeClr val="accent5">
                  <a:lumMod val="50000"/>
                </a:schemeClr>
              </a:solidFill>
              <a:latin typeface="Andes Bold" panose="02000000000000000000" pitchFamily="50" charset="0"/>
            </a:endParaRPr>
          </a:p>
          <a:p>
            <a:pPr marL="0" indent="0">
              <a:buNone/>
            </a:pPr>
            <a:r>
              <a:rPr lang="es-CO" sz="2000" dirty="0">
                <a:solidFill>
                  <a:schemeClr val="accent5">
                    <a:lumMod val="50000"/>
                  </a:schemeClr>
                </a:solidFill>
                <a:latin typeface="Andes ExtraLight" panose="02000000000000000000" pitchFamily="50" charset="0"/>
              </a:rPr>
              <a:t/>
            </a:r>
            <a:br>
              <a:rPr lang="es-CO" sz="2000" dirty="0">
                <a:solidFill>
                  <a:schemeClr val="accent5">
                    <a:lumMod val="50000"/>
                  </a:schemeClr>
                </a:solidFill>
                <a:latin typeface="Andes ExtraLight" panose="02000000000000000000" pitchFamily="50" charset="0"/>
              </a:rPr>
            </a:br>
            <a:r>
              <a:rPr lang="es-CO" sz="2000" dirty="0" smtClean="0">
                <a:solidFill>
                  <a:schemeClr val="accent5">
                    <a:lumMod val="50000"/>
                  </a:schemeClr>
                </a:solidFill>
                <a:latin typeface="Andes ExtraLight" panose="02000000000000000000" pitchFamily="50" charset="0"/>
              </a:rPr>
              <a:t>Guía para Profesionales</a:t>
            </a:r>
            <a:r>
              <a:rPr lang="es-CO" sz="2000" dirty="0">
                <a:solidFill>
                  <a:schemeClr val="accent5">
                    <a:lumMod val="50000"/>
                  </a:schemeClr>
                </a:solidFill>
                <a:latin typeface="Andes ExtraLight" panose="02000000000000000000" pitchFamily="50" charset="0"/>
              </a:rPr>
              <a:t>: </a:t>
            </a:r>
            <a:r>
              <a:rPr lang="es-CO" sz="2000" b="1" dirty="0">
                <a:solidFill>
                  <a:schemeClr val="accent5">
                    <a:lumMod val="50000"/>
                  </a:schemeClr>
                </a:solidFill>
                <a:latin typeface="Andes Bold" panose="02000000000000000000" pitchFamily="50" charset="0"/>
              </a:rPr>
              <a:t>www.bit.ly/OCBookSprint</a:t>
            </a:r>
            <a:endParaRPr lang="en-US" sz="2000" b="1" dirty="0">
              <a:solidFill>
                <a:schemeClr val="accent5">
                  <a:lumMod val="50000"/>
                </a:schemeClr>
              </a:solidFill>
              <a:latin typeface="Andes Bold" panose="02000000000000000000" pitchFamily="50" charset="0"/>
            </a:endParaRPr>
          </a:p>
        </p:txBody>
      </p:sp>
    </p:spTree>
    <p:extLst>
      <p:ext uri="{BB962C8B-B14F-4D97-AF65-F5344CB8AC3E}">
        <p14:creationId xmlns:p14="http://schemas.microsoft.com/office/powerpoint/2010/main" val="2571956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1891201"/>
            <a:ext cx="7886700" cy="1567348"/>
          </a:xfrm>
        </p:spPr>
        <p:txBody>
          <a:bodyPr>
            <a:normAutofit/>
          </a:bodyPr>
          <a:lstStyle/>
          <a:p>
            <a:pPr algn="ctr"/>
            <a:r>
              <a:rPr lang="en-US" sz="6600" b="1" dirty="0" smtClean="0">
                <a:solidFill>
                  <a:schemeClr val="accent5">
                    <a:lumMod val="50000"/>
                  </a:schemeClr>
                </a:solidFill>
                <a:latin typeface="Andes ExtraLight" panose="02000000000000000000" pitchFamily="50" charset="0"/>
              </a:rPr>
              <a:t>Gracias!</a:t>
            </a:r>
            <a:endParaRPr lang="en-US" sz="6600" b="1" dirty="0">
              <a:solidFill>
                <a:schemeClr val="accent5">
                  <a:lumMod val="50000"/>
                </a:schemeClr>
              </a:solidFill>
              <a:latin typeface="Andes ExtraLight" panose="02000000000000000000" pitchFamily="50" charset="0"/>
            </a:endParaRPr>
          </a:p>
        </p:txBody>
      </p:sp>
      <p:sp>
        <p:nvSpPr>
          <p:cNvPr id="5" name="Text Placeholder 4"/>
          <p:cNvSpPr>
            <a:spLocks noGrp="1"/>
          </p:cNvSpPr>
          <p:nvPr>
            <p:ph type="body" idx="1"/>
          </p:nvPr>
        </p:nvSpPr>
        <p:spPr>
          <a:xfrm>
            <a:off x="628650" y="3716633"/>
            <a:ext cx="7886700" cy="1500187"/>
          </a:xfrm>
        </p:spPr>
        <p:txBody>
          <a:bodyPr/>
          <a:lstStyle/>
          <a:p>
            <a:pPr algn="ctr"/>
            <a:r>
              <a:rPr lang="en-US" dirty="0" smtClean="0">
                <a:solidFill>
                  <a:schemeClr val="accent5">
                    <a:lumMod val="50000"/>
                  </a:schemeClr>
                </a:solidFill>
                <a:latin typeface="Andes ExtraLight" panose="02000000000000000000" pitchFamily="50" charset="0"/>
              </a:rPr>
              <a:t>mrozo@worldbank.org</a:t>
            </a:r>
            <a:endParaRPr lang="en-US" dirty="0">
              <a:solidFill>
                <a:schemeClr val="accent5">
                  <a:lumMod val="50000"/>
                </a:schemeClr>
              </a:solidFill>
              <a:latin typeface="Andes ExtraLight" panose="02000000000000000000" pitchFamily="50"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757404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486429"/>
            <a:ext cx="7886700" cy="1325563"/>
          </a:xfrm>
        </p:spPr>
        <p:txBody>
          <a:bodyPr>
            <a:normAutofit/>
          </a:bodyPr>
          <a:lstStyle/>
          <a:p>
            <a:pPr algn="ctr"/>
            <a:r>
              <a:rPr lang="es-CO" sz="4000" dirty="0" smtClean="0">
                <a:solidFill>
                  <a:schemeClr val="accent5">
                    <a:lumMod val="50000"/>
                  </a:schemeClr>
                </a:solidFill>
                <a:latin typeface="Andes ExtraLight" panose="02000000000000000000" pitchFamily="50" charset="0"/>
              </a:rPr>
              <a:t>Objetivos Principales</a:t>
            </a:r>
            <a:endParaRPr lang="es-CO" sz="4000" dirty="0">
              <a:solidFill>
                <a:schemeClr val="accent5">
                  <a:lumMod val="50000"/>
                </a:schemeClr>
              </a:solidFill>
              <a:latin typeface="Andes ExtraLight" panose="02000000000000000000" pitchFamily="50" charset="0"/>
            </a:endParaRPr>
          </a:p>
        </p:txBody>
      </p:sp>
      <p:sp>
        <p:nvSpPr>
          <p:cNvPr id="5" name="Content Placeholder 4"/>
          <p:cNvSpPr>
            <a:spLocks noGrp="1"/>
          </p:cNvSpPr>
          <p:nvPr>
            <p:ph idx="1"/>
          </p:nvPr>
        </p:nvSpPr>
        <p:spPr>
          <a:xfrm>
            <a:off x="1269242" y="1946928"/>
            <a:ext cx="6892118" cy="4351338"/>
          </a:xfrm>
        </p:spPr>
        <p:txBody>
          <a:bodyPr>
            <a:normAutofit/>
          </a:bodyPr>
          <a:lstStyle/>
          <a:p>
            <a:pPr>
              <a:buBlip>
                <a:blip r:embed="rId3"/>
              </a:buBlip>
            </a:pPr>
            <a:r>
              <a:rPr lang="es-CO" sz="2000" dirty="0" smtClean="0">
                <a:solidFill>
                  <a:schemeClr val="accent5">
                    <a:lumMod val="50000"/>
                  </a:schemeClr>
                </a:solidFill>
                <a:latin typeface="Andes ExtraLight" panose="02000000000000000000" pitchFamily="50" charset="0"/>
              </a:rPr>
              <a:t>Mejorar la divulgación y el análisis de la información y datos sobre las contrataciones públicas</a:t>
            </a:r>
          </a:p>
          <a:p>
            <a:pPr marL="0" indent="0">
              <a:buNone/>
            </a:pPr>
            <a:endParaRPr lang="es-CO" sz="2000" dirty="0" smtClean="0">
              <a:solidFill>
                <a:schemeClr val="accent5">
                  <a:lumMod val="50000"/>
                </a:schemeClr>
              </a:solidFill>
              <a:latin typeface="Andes ExtraLight" panose="02000000000000000000" pitchFamily="50" charset="0"/>
            </a:endParaRPr>
          </a:p>
          <a:p>
            <a:pPr>
              <a:buBlip>
                <a:blip r:embed="rId3"/>
              </a:buBlip>
            </a:pPr>
            <a:r>
              <a:rPr lang="es-CO" sz="2000" dirty="0" smtClean="0">
                <a:solidFill>
                  <a:schemeClr val="accent5">
                    <a:lumMod val="50000"/>
                  </a:schemeClr>
                </a:solidFill>
                <a:latin typeface="Andes ExtraLight" panose="02000000000000000000" pitchFamily="50" charset="0"/>
              </a:rPr>
              <a:t>Crear oportunidades para el uso de la información y datos de contrataciones </a:t>
            </a:r>
            <a:r>
              <a:rPr lang="es-CO" sz="2000" dirty="0">
                <a:solidFill>
                  <a:schemeClr val="accent5">
                    <a:lumMod val="50000"/>
                  </a:schemeClr>
                </a:solidFill>
                <a:latin typeface="Andes ExtraLight" panose="02000000000000000000" pitchFamily="50" charset="0"/>
              </a:rPr>
              <a:t>públicas por </a:t>
            </a:r>
            <a:r>
              <a:rPr lang="es-CO" sz="2000" dirty="0" smtClean="0">
                <a:solidFill>
                  <a:schemeClr val="accent5">
                    <a:lumMod val="50000"/>
                  </a:schemeClr>
                </a:solidFill>
                <a:latin typeface="Andes ExtraLight" panose="02000000000000000000" pitchFamily="50" charset="0"/>
              </a:rPr>
              <a:t>parte de actores sociales para actividades de monitoreo</a:t>
            </a:r>
          </a:p>
          <a:p>
            <a:pPr marL="0" indent="0">
              <a:buNone/>
            </a:pPr>
            <a:endParaRPr lang="es-CO" sz="2000" dirty="0" smtClean="0">
              <a:solidFill>
                <a:schemeClr val="accent5">
                  <a:lumMod val="50000"/>
                </a:schemeClr>
              </a:solidFill>
              <a:latin typeface="Andes ExtraLight" panose="02000000000000000000" pitchFamily="50" charset="0"/>
            </a:endParaRPr>
          </a:p>
          <a:p>
            <a:pPr>
              <a:buBlip>
                <a:blip r:embed="rId3"/>
              </a:buBlip>
            </a:pPr>
            <a:r>
              <a:rPr lang="es-CO" sz="2000" dirty="0" smtClean="0">
                <a:solidFill>
                  <a:schemeClr val="accent5">
                    <a:lumMod val="50000"/>
                  </a:schemeClr>
                </a:solidFill>
                <a:latin typeface="Andes ExtraLight" panose="02000000000000000000" pitchFamily="50" charset="0"/>
              </a:rPr>
              <a:t>Promover mecanismos de colaboración entre múltiples partes interesadas</a:t>
            </a:r>
            <a:endParaRPr lang="es-CO" sz="2000" dirty="0">
              <a:solidFill>
                <a:schemeClr val="accent5">
                  <a:lumMod val="50000"/>
                </a:schemeClr>
              </a:solidFill>
              <a:latin typeface="Andes ExtraLight" panose="02000000000000000000" pitchFamily="50"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340701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486429"/>
            <a:ext cx="7886700" cy="1325563"/>
          </a:xfrm>
        </p:spPr>
        <p:txBody>
          <a:bodyPr>
            <a:normAutofit/>
          </a:bodyPr>
          <a:lstStyle/>
          <a:p>
            <a:pPr algn="ctr"/>
            <a:r>
              <a:rPr lang="es-CO" sz="4000" dirty="0" smtClean="0">
                <a:solidFill>
                  <a:schemeClr val="accent5">
                    <a:lumMod val="50000"/>
                  </a:schemeClr>
                </a:solidFill>
                <a:latin typeface="Andes ExtraLight" panose="02000000000000000000" pitchFamily="50" charset="0"/>
              </a:rPr>
              <a:t>Enfoque</a:t>
            </a:r>
            <a:endParaRPr lang="es-CO" sz="4000" dirty="0">
              <a:solidFill>
                <a:schemeClr val="accent5">
                  <a:lumMod val="50000"/>
                </a:schemeClr>
              </a:solidFill>
              <a:latin typeface="Andes ExtraLight" panose="02000000000000000000" pitchFamily="50" charset="0"/>
            </a:endParaRPr>
          </a:p>
        </p:txBody>
      </p:sp>
      <p:sp>
        <p:nvSpPr>
          <p:cNvPr id="8" name="TextBox 7"/>
          <p:cNvSpPr txBox="1"/>
          <p:nvPr/>
        </p:nvSpPr>
        <p:spPr>
          <a:xfrm>
            <a:off x="1800225" y="2364008"/>
            <a:ext cx="5978693" cy="369332"/>
          </a:xfrm>
          <a:prstGeom prst="rect">
            <a:avLst/>
          </a:prstGeom>
          <a:noFill/>
          <a:ln>
            <a:solidFill>
              <a:srgbClr val="00B0F0"/>
            </a:solidFill>
          </a:ln>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Diagnóstico – Valoración inicial</a:t>
            </a:r>
          </a:p>
        </p:txBody>
      </p:sp>
      <p:sp>
        <p:nvSpPr>
          <p:cNvPr id="9" name="TextBox 8"/>
          <p:cNvSpPr txBox="1"/>
          <p:nvPr/>
        </p:nvSpPr>
        <p:spPr>
          <a:xfrm>
            <a:off x="1809551" y="2870982"/>
            <a:ext cx="5978693" cy="369332"/>
          </a:xfrm>
          <a:prstGeom prst="rect">
            <a:avLst/>
          </a:prstGeom>
          <a:noFill/>
          <a:ln>
            <a:solidFill>
              <a:srgbClr val="00B0F0"/>
            </a:solidFill>
          </a:ln>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Acción y Planificación colaborativa</a:t>
            </a:r>
          </a:p>
        </p:txBody>
      </p:sp>
      <p:sp>
        <p:nvSpPr>
          <p:cNvPr id="10" name="TextBox 9"/>
          <p:cNvSpPr txBox="1"/>
          <p:nvPr/>
        </p:nvSpPr>
        <p:spPr>
          <a:xfrm>
            <a:off x="1818878" y="3368615"/>
            <a:ext cx="5978693" cy="369332"/>
          </a:xfrm>
          <a:prstGeom prst="rect">
            <a:avLst/>
          </a:prstGeom>
          <a:noFill/>
          <a:ln>
            <a:solidFill>
              <a:srgbClr val="00B0F0"/>
            </a:solidFill>
          </a:ln>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Asistencia técnica en la divulgación de datos</a:t>
            </a:r>
          </a:p>
        </p:txBody>
      </p:sp>
      <p:sp>
        <p:nvSpPr>
          <p:cNvPr id="11" name="TextBox 10"/>
          <p:cNvSpPr txBox="1"/>
          <p:nvPr/>
        </p:nvSpPr>
        <p:spPr>
          <a:xfrm>
            <a:off x="1825877" y="3872473"/>
            <a:ext cx="5978693" cy="369332"/>
          </a:xfrm>
          <a:prstGeom prst="rect">
            <a:avLst/>
          </a:prstGeom>
          <a:noFill/>
          <a:ln>
            <a:solidFill>
              <a:srgbClr val="00B0F0"/>
            </a:solidFill>
          </a:ln>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Desarrollo de capacidades para la participación/colaboración</a:t>
            </a:r>
          </a:p>
        </p:txBody>
      </p:sp>
      <p:sp>
        <p:nvSpPr>
          <p:cNvPr id="12" name="TextBox 11"/>
          <p:cNvSpPr txBox="1"/>
          <p:nvPr/>
        </p:nvSpPr>
        <p:spPr>
          <a:xfrm>
            <a:off x="1832877" y="4366995"/>
            <a:ext cx="5978693" cy="369332"/>
          </a:xfrm>
          <a:prstGeom prst="rect">
            <a:avLst/>
          </a:prstGeom>
          <a:noFill/>
          <a:ln>
            <a:solidFill>
              <a:srgbClr val="00B0F0"/>
            </a:solidFill>
          </a:ln>
        </p:spPr>
        <p:txBody>
          <a:bodyPr wrap="square" rtlCol="0">
            <a:spAutoFit/>
          </a:bodyPr>
          <a:lstStyle/>
          <a:p>
            <a:pPr algn="ctr"/>
            <a:r>
              <a:rPr lang="es-CO" dirty="0">
                <a:solidFill>
                  <a:schemeClr val="accent5">
                    <a:lumMod val="50000"/>
                  </a:schemeClr>
                </a:solidFill>
                <a:latin typeface="Andes ExtraLight" panose="02000000000000000000" pitchFamily="50" charset="0"/>
              </a:rPr>
              <a:t>Intercambio de conocimientos y aprendizaje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4182919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215840"/>
            <a:ext cx="7886700" cy="1325563"/>
          </a:xfrm>
        </p:spPr>
        <p:txBody>
          <a:bodyPr>
            <a:normAutofit/>
          </a:bodyPr>
          <a:lstStyle/>
          <a:p>
            <a:pPr algn="ctr"/>
            <a:r>
              <a:rPr lang="es-CR" sz="4000" dirty="0" smtClean="0">
                <a:solidFill>
                  <a:schemeClr val="accent5">
                    <a:lumMod val="50000"/>
                  </a:schemeClr>
                </a:solidFill>
                <a:latin typeface="Andes ExtraLight" panose="02000000000000000000" pitchFamily="50" charset="0"/>
              </a:rPr>
              <a:t>Recursos</a:t>
            </a:r>
            <a:endParaRPr lang="es-CR" sz="4000" dirty="0">
              <a:solidFill>
                <a:schemeClr val="accent5">
                  <a:lumMod val="50000"/>
                </a:schemeClr>
              </a:solidFill>
              <a:latin typeface="Andes ExtraLight" panose="02000000000000000000" pitchFamily="50" charset="0"/>
            </a:endParaRPr>
          </a:p>
        </p:txBody>
      </p:sp>
      <p:cxnSp>
        <p:nvCxnSpPr>
          <p:cNvPr id="17" name="Straight Connector 16"/>
          <p:cNvCxnSpPr/>
          <p:nvPr/>
        </p:nvCxnSpPr>
        <p:spPr>
          <a:xfrm>
            <a:off x="2765803" y="3321702"/>
            <a:ext cx="3612395" cy="0"/>
          </a:xfrm>
          <a:prstGeom prst="line">
            <a:avLst/>
          </a:prstGeom>
          <a:ln>
            <a:solidFill>
              <a:srgbClr val="00B0F0"/>
            </a:solidFill>
            <a:prstDash val="lgDash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65803" y="2895094"/>
            <a:ext cx="3612395" cy="461665"/>
          </a:xfrm>
          <a:prstGeom prst="rect">
            <a:avLst/>
          </a:prstGeom>
          <a:noFill/>
        </p:spPr>
        <p:txBody>
          <a:bodyPr wrap="square" rtlCol="0">
            <a:spAutoFit/>
          </a:bodyPr>
          <a:lstStyle/>
          <a:p>
            <a:pPr algn="ctr"/>
            <a:r>
              <a:rPr lang="es-CR" sz="2400" dirty="0" smtClean="0">
                <a:solidFill>
                  <a:schemeClr val="accent5">
                    <a:lumMod val="50000"/>
                  </a:schemeClr>
                </a:solidFill>
                <a:latin typeface="Andes ExtraLight" panose="02000000000000000000" pitchFamily="50" charset="0"/>
              </a:rPr>
              <a:t>Herramientas adicionales</a:t>
            </a:r>
            <a:endParaRPr lang="es-CR" sz="2400" dirty="0">
              <a:solidFill>
                <a:schemeClr val="accent5">
                  <a:lumMod val="50000"/>
                </a:schemeClr>
              </a:solidFill>
              <a:latin typeface="Andes ExtraLight" panose="02000000000000000000" pitchFamily="50"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55" y="4086985"/>
            <a:ext cx="1231290" cy="161530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978" y="4260707"/>
            <a:ext cx="993566" cy="12800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518" y="1504450"/>
            <a:ext cx="3703014" cy="7739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717" y="1429399"/>
            <a:ext cx="2541822" cy="87165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914" y="4099176"/>
            <a:ext cx="1871317" cy="160311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1968" y="4233278"/>
            <a:ext cx="950897" cy="132272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9726" y="4117462"/>
            <a:ext cx="1865222" cy="156654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Tree>
    <p:extLst>
      <p:ext uri="{BB962C8B-B14F-4D97-AF65-F5344CB8AC3E}">
        <p14:creationId xmlns:p14="http://schemas.microsoft.com/office/powerpoint/2010/main" val="3800553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grpSp>
        <p:nvGrpSpPr>
          <p:cNvPr id="9" name="Group 8"/>
          <p:cNvGrpSpPr/>
          <p:nvPr/>
        </p:nvGrpSpPr>
        <p:grpSpPr>
          <a:xfrm>
            <a:off x="1368815" y="1438493"/>
            <a:ext cx="6406367" cy="3988289"/>
            <a:chOff x="1368815" y="1913981"/>
            <a:chExt cx="6406367" cy="398828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5880"/>
            <a:stretch/>
          </p:blipFill>
          <p:spPr>
            <a:xfrm>
              <a:off x="1368815" y="1913981"/>
              <a:ext cx="6406367" cy="2792131"/>
            </a:xfrm>
            <a:prstGeom prst="rect">
              <a:avLst/>
            </a:prstGeom>
          </p:spPr>
        </p:pic>
        <p:sp>
          <p:nvSpPr>
            <p:cNvPr id="2" name="TextBox 1"/>
            <p:cNvSpPr txBox="1"/>
            <p:nvPr/>
          </p:nvSpPr>
          <p:spPr>
            <a:xfrm>
              <a:off x="1368815" y="4701941"/>
              <a:ext cx="2974848" cy="1200329"/>
            </a:xfrm>
            <a:prstGeom prst="rect">
              <a:avLst/>
            </a:prstGeom>
            <a:noFill/>
          </p:spPr>
          <p:txBody>
            <a:bodyPr wrap="square" rtlCol="0">
              <a:spAutoFit/>
            </a:bodyPr>
            <a:lstStyle/>
            <a:p>
              <a:pPr algn="ctr"/>
              <a:r>
                <a:rPr lang="es-CO" sz="2400" dirty="0" smtClean="0">
                  <a:solidFill>
                    <a:schemeClr val="accent5">
                      <a:lumMod val="50000"/>
                    </a:schemeClr>
                  </a:solidFill>
                  <a:latin typeface="Andes ExtraLight" panose="02000000000000000000" pitchFamily="50" charset="0"/>
                </a:rPr>
                <a:t>Alianza para las Contrataciones Abiertas</a:t>
              </a:r>
              <a:endParaRPr lang="es-CO" sz="2400" dirty="0">
                <a:solidFill>
                  <a:schemeClr val="accent5">
                    <a:lumMod val="50000"/>
                  </a:schemeClr>
                </a:solidFill>
                <a:latin typeface="Andes ExtraLight" panose="02000000000000000000" pitchFamily="50" charset="0"/>
              </a:endParaRPr>
            </a:p>
          </p:txBody>
        </p:sp>
        <p:sp>
          <p:nvSpPr>
            <p:cNvPr id="8" name="TextBox 7"/>
            <p:cNvSpPr txBox="1"/>
            <p:nvPr/>
          </p:nvSpPr>
          <p:spPr>
            <a:xfrm>
              <a:off x="4800334" y="4701941"/>
              <a:ext cx="2974848" cy="830997"/>
            </a:xfrm>
            <a:prstGeom prst="rect">
              <a:avLst/>
            </a:prstGeom>
            <a:noFill/>
          </p:spPr>
          <p:txBody>
            <a:bodyPr wrap="square" rtlCol="0">
              <a:spAutoFit/>
            </a:bodyPr>
            <a:lstStyle/>
            <a:p>
              <a:pPr algn="ctr"/>
              <a:r>
                <a:rPr lang="es-CO" sz="2400" dirty="0" smtClean="0">
                  <a:solidFill>
                    <a:schemeClr val="accent5">
                      <a:lumMod val="50000"/>
                    </a:schemeClr>
                  </a:solidFill>
                  <a:latin typeface="Andes ExtraLight" panose="02000000000000000000" pitchFamily="50" charset="0"/>
                </a:rPr>
                <a:t>Grupo del </a:t>
              </a:r>
            </a:p>
            <a:p>
              <a:pPr algn="ctr"/>
              <a:r>
                <a:rPr lang="es-CO" sz="2400" dirty="0" smtClean="0">
                  <a:solidFill>
                    <a:schemeClr val="accent5">
                      <a:lumMod val="50000"/>
                    </a:schemeClr>
                  </a:solidFill>
                  <a:latin typeface="Andes ExtraLight" panose="02000000000000000000" pitchFamily="50" charset="0"/>
                </a:rPr>
                <a:t>Banco Mundial</a:t>
              </a:r>
              <a:endParaRPr lang="es-CO" sz="2400" dirty="0">
                <a:solidFill>
                  <a:schemeClr val="accent5">
                    <a:lumMod val="50000"/>
                  </a:schemeClr>
                </a:solidFill>
                <a:latin typeface="Andes ExtraLight" panose="02000000000000000000" pitchFamily="50" charset="0"/>
              </a:endParaRPr>
            </a:p>
          </p:txBody>
        </p:sp>
      </p:grpSp>
    </p:spTree>
    <p:extLst>
      <p:ext uri="{BB962C8B-B14F-4D97-AF65-F5344CB8AC3E}">
        <p14:creationId xmlns:p14="http://schemas.microsoft.com/office/powerpoint/2010/main" val="341124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4041" y="2198122"/>
            <a:ext cx="8895917" cy="4544018"/>
          </a:xfrm>
          <a:prstGeom prst="rect">
            <a:avLst/>
          </a:prstGeom>
        </p:spPr>
      </p:pic>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3915" y="993455"/>
            <a:ext cx="5972773" cy="523220"/>
          </a:xfrm>
          <a:prstGeom prst="rect">
            <a:avLst/>
          </a:prstGeom>
          <a:noFill/>
        </p:spPr>
        <p:txBody>
          <a:bodyPr wrap="square" rtlCol="0">
            <a:spAutoFit/>
          </a:bodyPr>
          <a:lstStyle/>
          <a:p>
            <a:r>
              <a:rPr lang="es-CO" sz="2800" dirty="0" smtClean="0">
                <a:solidFill>
                  <a:schemeClr val="accent5">
                    <a:lumMod val="50000"/>
                  </a:schemeClr>
                </a:solidFill>
                <a:latin typeface="Andes ExtraLight" panose="02000000000000000000" pitchFamily="50" charset="0"/>
              </a:rPr>
              <a:t>Contrataciones Abiertas en la práctica</a:t>
            </a:r>
            <a:endParaRPr lang="es-CO" sz="2800" dirty="0">
              <a:solidFill>
                <a:schemeClr val="accent5">
                  <a:lumMod val="50000"/>
                </a:schemeClr>
              </a:solidFill>
              <a:latin typeface="Andes ExtraLight" panose="02000000000000000000" pitchFamily="50" charset="0"/>
            </a:endParaRPr>
          </a:p>
        </p:txBody>
      </p:sp>
      <p:sp>
        <p:nvSpPr>
          <p:cNvPr id="5" name="TextBox 4"/>
          <p:cNvSpPr txBox="1"/>
          <p:nvPr/>
        </p:nvSpPr>
        <p:spPr>
          <a:xfrm>
            <a:off x="293915" y="1585194"/>
            <a:ext cx="3344171" cy="707886"/>
          </a:xfrm>
          <a:prstGeom prst="rect">
            <a:avLst/>
          </a:prstGeom>
          <a:noFill/>
        </p:spPr>
        <p:txBody>
          <a:bodyPr wrap="square" rtlCol="0">
            <a:spAutoFit/>
          </a:bodyPr>
          <a:lstStyle/>
          <a:p>
            <a:r>
              <a:rPr lang="es-CO" sz="2000" dirty="0" smtClean="0">
                <a:solidFill>
                  <a:schemeClr val="accent5">
                    <a:lumMod val="50000"/>
                  </a:schemeClr>
                </a:solidFill>
                <a:latin typeface="Andes Bold" panose="02000000000000000000" pitchFamily="50" charset="0"/>
              </a:rPr>
              <a:t>Algunos ejemplos alrededor del mundo</a:t>
            </a:r>
            <a:endParaRPr lang="es-CO" sz="2000" dirty="0">
              <a:solidFill>
                <a:schemeClr val="accent5">
                  <a:lumMod val="50000"/>
                </a:schemeClr>
              </a:solidFill>
              <a:latin typeface="Andes Bold" panose="02000000000000000000" pitchFamily="50"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8" name="TextBox 7"/>
          <p:cNvSpPr txBox="1"/>
          <p:nvPr/>
        </p:nvSpPr>
        <p:spPr>
          <a:xfrm>
            <a:off x="6646856" y="3406629"/>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Mongolia</a:t>
            </a:r>
            <a:endParaRPr lang="en-US" sz="1400" dirty="0">
              <a:solidFill>
                <a:schemeClr val="accent5">
                  <a:lumMod val="50000"/>
                </a:schemeClr>
              </a:solidFill>
              <a:latin typeface="Andes Bold" panose="02000000000000000000" pitchFamily="50" charset="0"/>
            </a:endParaRPr>
          </a:p>
        </p:txBody>
      </p:sp>
      <p:sp>
        <p:nvSpPr>
          <p:cNvPr id="12" name="TextBox 11"/>
          <p:cNvSpPr txBox="1"/>
          <p:nvPr/>
        </p:nvSpPr>
        <p:spPr>
          <a:xfrm>
            <a:off x="7373992" y="4565089"/>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Filipinas</a:t>
            </a:r>
            <a:endParaRPr lang="en-US" sz="1400" dirty="0">
              <a:solidFill>
                <a:schemeClr val="accent5">
                  <a:lumMod val="50000"/>
                </a:schemeClr>
              </a:solidFill>
              <a:latin typeface="Andes Bold" panose="02000000000000000000" pitchFamily="50" charset="0"/>
            </a:endParaRPr>
          </a:p>
        </p:txBody>
      </p:sp>
      <p:sp>
        <p:nvSpPr>
          <p:cNvPr id="15" name="TextBox 14"/>
          <p:cNvSpPr txBox="1"/>
          <p:nvPr/>
        </p:nvSpPr>
        <p:spPr>
          <a:xfrm>
            <a:off x="6201620" y="5214835"/>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Indonesia</a:t>
            </a:r>
            <a:endParaRPr lang="en-US" sz="1400" dirty="0">
              <a:solidFill>
                <a:schemeClr val="accent5">
                  <a:lumMod val="50000"/>
                </a:schemeClr>
              </a:solidFill>
              <a:latin typeface="Andes Bold" panose="02000000000000000000" pitchFamily="50" charset="0"/>
            </a:endParaRPr>
          </a:p>
        </p:txBody>
      </p:sp>
      <p:sp>
        <p:nvSpPr>
          <p:cNvPr id="16" name="TextBox 15"/>
          <p:cNvSpPr txBox="1"/>
          <p:nvPr/>
        </p:nvSpPr>
        <p:spPr>
          <a:xfrm>
            <a:off x="6528816" y="4214549"/>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Vietnam</a:t>
            </a:r>
            <a:endParaRPr lang="en-US" sz="1400" dirty="0">
              <a:solidFill>
                <a:schemeClr val="accent5">
                  <a:lumMod val="50000"/>
                </a:schemeClr>
              </a:solidFill>
              <a:latin typeface="Andes Bold" panose="02000000000000000000" pitchFamily="50" charset="0"/>
            </a:endParaRPr>
          </a:p>
        </p:txBody>
      </p:sp>
      <p:sp>
        <p:nvSpPr>
          <p:cNvPr id="17" name="TextBox 16"/>
          <p:cNvSpPr txBox="1"/>
          <p:nvPr/>
        </p:nvSpPr>
        <p:spPr>
          <a:xfrm>
            <a:off x="6097988" y="4004832"/>
            <a:ext cx="737616"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Nepal</a:t>
            </a:r>
            <a:endParaRPr lang="en-US" sz="1400" dirty="0">
              <a:solidFill>
                <a:schemeClr val="accent5">
                  <a:lumMod val="50000"/>
                </a:schemeClr>
              </a:solidFill>
              <a:latin typeface="Andes Bold" panose="02000000000000000000" pitchFamily="50" charset="0"/>
            </a:endParaRPr>
          </a:p>
        </p:txBody>
      </p:sp>
      <p:sp>
        <p:nvSpPr>
          <p:cNvPr id="18" name="TextBox 17"/>
          <p:cNvSpPr txBox="1"/>
          <p:nvPr/>
        </p:nvSpPr>
        <p:spPr>
          <a:xfrm>
            <a:off x="3969926" y="4460895"/>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Ghana</a:t>
            </a:r>
            <a:endParaRPr lang="en-US" sz="1400" dirty="0">
              <a:solidFill>
                <a:schemeClr val="accent5">
                  <a:lumMod val="50000"/>
                </a:schemeClr>
              </a:solidFill>
              <a:latin typeface="Andes Bold" panose="02000000000000000000" pitchFamily="50" charset="0"/>
            </a:endParaRPr>
          </a:p>
        </p:txBody>
      </p:sp>
      <p:sp>
        <p:nvSpPr>
          <p:cNvPr id="19" name="TextBox 18"/>
          <p:cNvSpPr txBox="1"/>
          <p:nvPr/>
        </p:nvSpPr>
        <p:spPr>
          <a:xfrm>
            <a:off x="4995672" y="5300111"/>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Zambia</a:t>
            </a:r>
            <a:endParaRPr lang="en-US" sz="1400" dirty="0">
              <a:solidFill>
                <a:schemeClr val="accent5">
                  <a:lumMod val="50000"/>
                </a:schemeClr>
              </a:solidFill>
              <a:latin typeface="Andes Bold" panose="02000000000000000000" pitchFamily="50" charset="0"/>
            </a:endParaRPr>
          </a:p>
        </p:txBody>
      </p:sp>
      <p:sp>
        <p:nvSpPr>
          <p:cNvPr id="20" name="TextBox 19"/>
          <p:cNvSpPr txBox="1"/>
          <p:nvPr/>
        </p:nvSpPr>
        <p:spPr>
          <a:xfrm>
            <a:off x="4523232" y="5854881"/>
            <a:ext cx="1267968" cy="307777"/>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Sudáfrica</a:t>
            </a:r>
            <a:endParaRPr lang="es-CO" sz="1400" dirty="0">
              <a:solidFill>
                <a:schemeClr val="accent5">
                  <a:lumMod val="50000"/>
                </a:schemeClr>
              </a:solidFill>
              <a:latin typeface="Andes Bold" panose="02000000000000000000" pitchFamily="50" charset="0"/>
            </a:endParaRPr>
          </a:p>
        </p:txBody>
      </p:sp>
      <p:sp>
        <p:nvSpPr>
          <p:cNvPr id="21" name="TextBox 20"/>
          <p:cNvSpPr txBox="1"/>
          <p:nvPr/>
        </p:nvSpPr>
        <p:spPr>
          <a:xfrm>
            <a:off x="2353750" y="4052374"/>
            <a:ext cx="1267968" cy="523220"/>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Rep. Dominicana</a:t>
            </a:r>
            <a:endParaRPr lang="es-CO" sz="1400" dirty="0">
              <a:solidFill>
                <a:schemeClr val="accent5">
                  <a:lumMod val="50000"/>
                </a:schemeClr>
              </a:solidFill>
              <a:latin typeface="Andes Bold" panose="02000000000000000000" pitchFamily="50" charset="0"/>
            </a:endParaRPr>
          </a:p>
        </p:txBody>
      </p:sp>
      <p:sp>
        <p:nvSpPr>
          <p:cNvPr id="22" name="TextBox 21"/>
          <p:cNvSpPr txBox="1"/>
          <p:nvPr/>
        </p:nvSpPr>
        <p:spPr>
          <a:xfrm>
            <a:off x="1350696" y="3935429"/>
            <a:ext cx="1062066"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Mexico</a:t>
            </a:r>
            <a:endParaRPr lang="en-US" sz="1400" dirty="0">
              <a:solidFill>
                <a:schemeClr val="accent5">
                  <a:lumMod val="50000"/>
                </a:schemeClr>
              </a:solidFill>
              <a:latin typeface="Andes Bold" panose="02000000000000000000" pitchFamily="50" charset="0"/>
            </a:endParaRPr>
          </a:p>
        </p:txBody>
      </p:sp>
      <p:sp>
        <p:nvSpPr>
          <p:cNvPr id="23" name="TextBox 22"/>
          <p:cNvSpPr txBox="1"/>
          <p:nvPr/>
        </p:nvSpPr>
        <p:spPr>
          <a:xfrm>
            <a:off x="2021016" y="5055119"/>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Colombia</a:t>
            </a:r>
            <a:endParaRPr lang="en-US" sz="1400" dirty="0">
              <a:solidFill>
                <a:schemeClr val="accent5">
                  <a:lumMod val="50000"/>
                </a:schemeClr>
              </a:solidFill>
              <a:latin typeface="Andes Bold" panose="02000000000000000000" pitchFamily="50" charset="0"/>
            </a:endParaRPr>
          </a:p>
        </p:txBody>
      </p:sp>
      <p:sp>
        <p:nvSpPr>
          <p:cNvPr id="24" name="TextBox 23"/>
          <p:cNvSpPr txBox="1"/>
          <p:nvPr/>
        </p:nvSpPr>
        <p:spPr>
          <a:xfrm>
            <a:off x="5064298" y="4915867"/>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Uganda</a:t>
            </a:r>
            <a:endParaRPr lang="en-US" sz="1400" dirty="0">
              <a:solidFill>
                <a:schemeClr val="accent5">
                  <a:lumMod val="50000"/>
                </a:schemeClr>
              </a:solidFill>
              <a:latin typeface="Andes Bold" panose="02000000000000000000" pitchFamily="50" charset="0"/>
            </a:endParaRPr>
          </a:p>
        </p:txBody>
      </p:sp>
      <p:sp>
        <p:nvSpPr>
          <p:cNvPr id="25" name="TextBox 24"/>
          <p:cNvSpPr txBox="1"/>
          <p:nvPr/>
        </p:nvSpPr>
        <p:spPr>
          <a:xfrm>
            <a:off x="4552326" y="4666968"/>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Nigeria</a:t>
            </a:r>
            <a:endParaRPr lang="en-US" sz="1400" dirty="0">
              <a:solidFill>
                <a:schemeClr val="accent5">
                  <a:lumMod val="50000"/>
                </a:schemeClr>
              </a:solidFill>
              <a:latin typeface="Andes Bold" panose="02000000000000000000" pitchFamily="50" charset="0"/>
            </a:endParaRPr>
          </a:p>
        </p:txBody>
      </p:sp>
      <p:sp>
        <p:nvSpPr>
          <p:cNvPr id="26" name="TextBox 25"/>
          <p:cNvSpPr txBox="1"/>
          <p:nvPr/>
        </p:nvSpPr>
        <p:spPr>
          <a:xfrm>
            <a:off x="3374720" y="4433681"/>
            <a:ext cx="718832" cy="523220"/>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Sierra Leona</a:t>
            </a:r>
            <a:endParaRPr lang="en-US" sz="1400" dirty="0">
              <a:solidFill>
                <a:schemeClr val="accent5">
                  <a:lumMod val="50000"/>
                </a:schemeClr>
              </a:solidFill>
              <a:latin typeface="Andes Bold" panose="02000000000000000000" pitchFamily="50" charset="0"/>
            </a:endParaRPr>
          </a:p>
        </p:txBody>
      </p:sp>
      <p:sp>
        <p:nvSpPr>
          <p:cNvPr id="27" name="TextBox 26"/>
          <p:cNvSpPr txBox="1"/>
          <p:nvPr/>
        </p:nvSpPr>
        <p:spPr>
          <a:xfrm>
            <a:off x="3720309" y="4895489"/>
            <a:ext cx="1267968" cy="307777"/>
          </a:xfrm>
          <a:prstGeom prst="rect">
            <a:avLst/>
          </a:prstGeom>
          <a:noFill/>
        </p:spPr>
        <p:txBody>
          <a:bodyPr wrap="square" rtlCol="0">
            <a:spAutoFit/>
          </a:bodyPr>
          <a:lstStyle/>
          <a:p>
            <a:r>
              <a:rPr lang="en-US" sz="1400" dirty="0" smtClean="0">
                <a:solidFill>
                  <a:schemeClr val="accent5">
                    <a:lumMod val="50000"/>
                  </a:schemeClr>
                </a:solidFill>
                <a:latin typeface="Andes Bold" panose="02000000000000000000" pitchFamily="50" charset="0"/>
              </a:rPr>
              <a:t>Liberia</a:t>
            </a:r>
            <a:endParaRPr lang="en-US" sz="1400" dirty="0">
              <a:solidFill>
                <a:schemeClr val="accent5">
                  <a:lumMod val="50000"/>
                </a:schemeClr>
              </a:solidFill>
              <a:latin typeface="Andes Bold" panose="02000000000000000000" pitchFamily="50" charset="0"/>
            </a:endParaRPr>
          </a:p>
        </p:txBody>
      </p:sp>
      <p:sp>
        <p:nvSpPr>
          <p:cNvPr id="28" name="TextBox 27"/>
          <p:cNvSpPr txBox="1"/>
          <p:nvPr/>
        </p:nvSpPr>
        <p:spPr>
          <a:xfrm>
            <a:off x="5260848" y="3841226"/>
            <a:ext cx="1267968" cy="307777"/>
          </a:xfrm>
          <a:prstGeom prst="rect">
            <a:avLst/>
          </a:prstGeom>
          <a:noFill/>
        </p:spPr>
        <p:txBody>
          <a:bodyPr wrap="square" rtlCol="0">
            <a:spAutoFit/>
          </a:bodyPr>
          <a:lstStyle/>
          <a:p>
            <a:r>
              <a:rPr lang="es-CO" sz="1400" dirty="0" smtClean="0">
                <a:solidFill>
                  <a:schemeClr val="accent5">
                    <a:lumMod val="50000"/>
                  </a:schemeClr>
                </a:solidFill>
                <a:latin typeface="Andes Bold" panose="02000000000000000000" pitchFamily="50" charset="0"/>
              </a:rPr>
              <a:t>Afganistán</a:t>
            </a:r>
            <a:endParaRPr lang="es-CO" sz="1400" dirty="0">
              <a:solidFill>
                <a:schemeClr val="accent5">
                  <a:lumMod val="50000"/>
                </a:schemeClr>
              </a:solidFill>
              <a:latin typeface="Andes Bold" panose="02000000000000000000" pitchFamily="50" charset="0"/>
            </a:endParaRPr>
          </a:p>
        </p:txBody>
      </p:sp>
    </p:spTree>
    <p:extLst>
      <p:ext uri="{BB962C8B-B14F-4D97-AF65-F5344CB8AC3E}">
        <p14:creationId xmlns:p14="http://schemas.microsoft.com/office/powerpoint/2010/main" val="144149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872" y="2606331"/>
            <a:ext cx="6620256" cy="1704438"/>
          </a:xfrm>
          <a:prstGeom prst="rect">
            <a:avLst/>
          </a:prstGeom>
        </p:spPr>
      </p:pic>
    </p:spTree>
    <p:extLst>
      <p:ext uri="{BB962C8B-B14F-4D97-AF65-F5344CB8AC3E}">
        <p14:creationId xmlns:p14="http://schemas.microsoft.com/office/powerpoint/2010/main" val="420348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875453" y="354563"/>
            <a:ext cx="7268547" cy="9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553201"/>
            <a:ext cx="9144000" cy="933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62" y="181255"/>
            <a:ext cx="1646463" cy="365880"/>
          </a:xfrm>
          <a:prstGeom prst="rect">
            <a:avLst/>
          </a:prstGeom>
        </p:spPr>
      </p:pic>
      <p:sp>
        <p:nvSpPr>
          <p:cNvPr id="10" name="Title 9"/>
          <p:cNvSpPr>
            <a:spLocks noGrp="1"/>
          </p:cNvSpPr>
          <p:nvPr>
            <p:ph type="title"/>
          </p:nvPr>
        </p:nvSpPr>
        <p:spPr>
          <a:xfrm>
            <a:off x="628650" y="1367694"/>
            <a:ext cx="7886700" cy="1325563"/>
          </a:xfrm>
        </p:spPr>
        <p:txBody>
          <a:bodyPr>
            <a:normAutofit/>
          </a:bodyPr>
          <a:lstStyle/>
          <a:p>
            <a:r>
              <a:rPr lang="es-ES" sz="2800" dirty="0">
                <a:solidFill>
                  <a:schemeClr val="accent5">
                    <a:lumMod val="50000"/>
                  </a:schemeClr>
                </a:solidFill>
                <a:latin typeface="Andes ExtraLight" panose="02000000000000000000" pitchFamily="50" charset="0"/>
              </a:rPr>
              <a:t>El </a:t>
            </a:r>
            <a:r>
              <a:rPr lang="es-ES" sz="2800" dirty="0" smtClean="0">
                <a:solidFill>
                  <a:schemeClr val="accent5">
                    <a:lumMod val="50000"/>
                  </a:schemeClr>
                </a:solidFill>
                <a:latin typeface="Andes ExtraLight" panose="02000000000000000000" pitchFamily="50" charset="0"/>
              </a:rPr>
              <a:t>estándar de datos indica cómo publicar </a:t>
            </a:r>
            <a:r>
              <a:rPr lang="es-ES" sz="2800" b="1" dirty="0" smtClean="0">
                <a:solidFill>
                  <a:schemeClr val="accent5">
                    <a:lumMod val="50000"/>
                  </a:schemeClr>
                </a:solidFill>
                <a:latin typeface="Andes Bold" panose="02000000000000000000" pitchFamily="50" charset="0"/>
              </a:rPr>
              <a:t>documentos</a:t>
            </a:r>
            <a:r>
              <a:rPr lang="es-ES" sz="2800" dirty="0" smtClean="0">
                <a:solidFill>
                  <a:schemeClr val="accent5">
                    <a:lumMod val="50000"/>
                  </a:schemeClr>
                </a:solidFill>
                <a:latin typeface="Andes ExtraLight" panose="02000000000000000000" pitchFamily="50" charset="0"/>
              </a:rPr>
              <a:t> </a:t>
            </a:r>
            <a:r>
              <a:rPr lang="es-ES" sz="2800" dirty="0">
                <a:solidFill>
                  <a:schemeClr val="accent5">
                    <a:lumMod val="50000"/>
                  </a:schemeClr>
                </a:solidFill>
                <a:latin typeface="Andes ExtraLight" panose="02000000000000000000" pitchFamily="50" charset="0"/>
              </a:rPr>
              <a:t>y </a:t>
            </a:r>
            <a:r>
              <a:rPr lang="es-ES" sz="2800" b="1" dirty="0" smtClean="0">
                <a:solidFill>
                  <a:schemeClr val="accent5">
                    <a:lumMod val="50000"/>
                  </a:schemeClr>
                </a:solidFill>
                <a:latin typeface="Andes Bold" panose="02000000000000000000" pitchFamily="50" charset="0"/>
              </a:rPr>
              <a:t>datos</a:t>
            </a:r>
            <a:r>
              <a:rPr lang="es-ES" sz="2800" b="1" dirty="0" smtClean="0">
                <a:solidFill>
                  <a:schemeClr val="accent5">
                    <a:lumMod val="50000"/>
                  </a:schemeClr>
                </a:solidFill>
                <a:latin typeface="Andes ExtraLight" panose="02000000000000000000" pitchFamily="50" charset="0"/>
              </a:rPr>
              <a:t> </a:t>
            </a:r>
            <a:r>
              <a:rPr lang="es-ES" sz="2800" dirty="0" smtClean="0">
                <a:solidFill>
                  <a:schemeClr val="accent5">
                    <a:lumMod val="50000"/>
                  </a:schemeClr>
                </a:solidFill>
                <a:latin typeface="Andes ExtraLight" panose="02000000000000000000" pitchFamily="50" charset="0"/>
              </a:rPr>
              <a:t>durante </a:t>
            </a:r>
            <a:r>
              <a:rPr lang="es-ES" sz="2800" dirty="0">
                <a:solidFill>
                  <a:schemeClr val="accent5">
                    <a:lumMod val="50000"/>
                  </a:schemeClr>
                </a:solidFill>
                <a:latin typeface="Andes ExtraLight" panose="02000000000000000000" pitchFamily="50" charset="0"/>
              </a:rPr>
              <a:t>cada una de las etapas </a:t>
            </a:r>
            <a:r>
              <a:rPr lang="es-ES" sz="2800" dirty="0" smtClean="0">
                <a:solidFill>
                  <a:schemeClr val="accent5">
                    <a:lumMod val="50000"/>
                  </a:schemeClr>
                </a:solidFill>
                <a:latin typeface="Andes ExtraLight" panose="02000000000000000000" pitchFamily="50" charset="0"/>
              </a:rPr>
              <a:t>del </a:t>
            </a:r>
            <a:r>
              <a:rPr lang="es-ES" sz="2800" dirty="0">
                <a:solidFill>
                  <a:schemeClr val="accent5">
                    <a:lumMod val="50000"/>
                  </a:schemeClr>
                </a:solidFill>
                <a:latin typeface="Andes ExtraLight" panose="02000000000000000000" pitchFamily="50" charset="0"/>
              </a:rPr>
              <a:t>proceso de </a:t>
            </a:r>
            <a:r>
              <a:rPr lang="es-ES" sz="2800" dirty="0" smtClean="0">
                <a:solidFill>
                  <a:schemeClr val="accent5">
                    <a:lumMod val="50000"/>
                  </a:schemeClr>
                </a:solidFill>
                <a:latin typeface="Andes ExtraLight" panose="02000000000000000000" pitchFamily="50" charset="0"/>
              </a:rPr>
              <a:t>contratación…</a:t>
            </a:r>
            <a:endParaRPr lang="en-US" sz="2800" dirty="0">
              <a:solidFill>
                <a:schemeClr val="accent5">
                  <a:lumMod val="50000"/>
                </a:schemeClr>
              </a:solidFill>
              <a:latin typeface="Andes ExtraLight" panose="02000000000000000000" pitchFamily="50" charset="0"/>
            </a:endParaRPr>
          </a:p>
        </p:txBody>
      </p:sp>
      <p:pic>
        <p:nvPicPr>
          <p:cNvPr id="2" name="Picture 1"/>
          <p:cNvPicPr>
            <a:picLocks noChangeAspect="1"/>
          </p:cNvPicPr>
          <p:nvPr/>
        </p:nvPicPr>
        <p:blipFill>
          <a:blip r:embed="rId3"/>
          <a:stretch>
            <a:fillRect/>
          </a:stretch>
        </p:blipFill>
        <p:spPr>
          <a:xfrm>
            <a:off x="117186" y="3330580"/>
            <a:ext cx="8953147" cy="2189537"/>
          </a:xfrm>
          <a:prstGeom prst="rect">
            <a:avLst/>
          </a:prstGeom>
        </p:spPr>
      </p:pic>
      <p:sp>
        <p:nvSpPr>
          <p:cNvPr id="5" name="TextBox 4"/>
          <p:cNvSpPr txBox="1"/>
          <p:nvPr/>
        </p:nvSpPr>
        <p:spPr>
          <a:xfrm>
            <a:off x="316992" y="4718304"/>
            <a:ext cx="1328928" cy="369332"/>
          </a:xfrm>
          <a:prstGeom prst="rect">
            <a:avLst/>
          </a:prstGeom>
          <a:solidFill>
            <a:schemeClr val="bg1"/>
          </a:solidFill>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Planeación</a:t>
            </a:r>
            <a:endParaRPr lang="es-CO" dirty="0">
              <a:solidFill>
                <a:schemeClr val="accent5">
                  <a:lumMod val="50000"/>
                </a:schemeClr>
              </a:solidFill>
              <a:latin typeface="Andes ExtraLight" panose="02000000000000000000" pitchFamily="50" charset="0"/>
            </a:endParaRPr>
          </a:p>
        </p:txBody>
      </p:sp>
      <p:sp>
        <p:nvSpPr>
          <p:cNvPr id="9" name="TextBox 8"/>
          <p:cNvSpPr txBox="1"/>
          <p:nvPr/>
        </p:nvSpPr>
        <p:spPr>
          <a:xfrm>
            <a:off x="2092194" y="4726019"/>
            <a:ext cx="1231392" cy="369332"/>
          </a:xfrm>
          <a:prstGeom prst="rect">
            <a:avLst/>
          </a:prstGeom>
          <a:solidFill>
            <a:schemeClr val="bg1"/>
          </a:solidFill>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Licitación</a:t>
            </a:r>
            <a:endParaRPr lang="es-CO" dirty="0">
              <a:solidFill>
                <a:schemeClr val="accent5">
                  <a:lumMod val="50000"/>
                </a:schemeClr>
              </a:solidFill>
              <a:latin typeface="Andes ExtraLight" panose="02000000000000000000" pitchFamily="50" charset="0"/>
            </a:endParaRPr>
          </a:p>
        </p:txBody>
      </p:sp>
      <p:sp>
        <p:nvSpPr>
          <p:cNvPr id="12" name="TextBox 11"/>
          <p:cNvSpPr txBox="1"/>
          <p:nvPr/>
        </p:nvSpPr>
        <p:spPr>
          <a:xfrm>
            <a:off x="3725922" y="4726019"/>
            <a:ext cx="1425198" cy="369332"/>
          </a:xfrm>
          <a:prstGeom prst="rect">
            <a:avLst/>
          </a:prstGeom>
          <a:solidFill>
            <a:schemeClr val="bg1"/>
          </a:solidFill>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Adjudicación</a:t>
            </a:r>
            <a:endParaRPr lang="es-CO" dirty="0">
              <a:solidFill>
                <a:schemeClr val="accent5">
                  <a:lumMod val="50000"/>
                </a:schemeClr>
              </a:solidFill>
              <a:latin typeface="Andes ExtraLight" panose="02000000000000000000" pitchFamily="50" charset="0"/>
            </a:endParaRPr>
          </a:p>
        </p:txBody>
      </p:sp>
      <p:sp>
        <p:nvSpPr>
          <p:cNvPr id="13" name="TextBox 12"/>
          <p:cNvSpPr txBox="1"/>
          <p:nvPr/>
        </p:nvSpPr>
        <p:spPr>
          <a:xfrm>
            <a:off x="5448042" y="4726019"/>
            <a:ext cx="1440438" cy="369332"/>
          </a:xfrm>
          <a:prstGeom prst="rect">
            <a:avLst/>
          </a:prstGeom>
          <a:solidFill>
            <a:schemeClr val="bg1"/>
          </a:solidFill>
        </p:spPr>
        <p:txBody>
          <a:bodyPr wrap="square" rtlCol="0">
            <a:spAutoFit/>
          </a:bodyPr>
          <a:lstStyle/>
          <a:p>
            <a:pPr algn="ctr"/>
            <a:r>
              <a:rPr lang="es-CO" dirty="0" smtClean="0">
                <a:solidFill>
                  <a:schemeClr val="accent5">
                    <a:lumMod val="50000"/>
                  </a:schemeClr>
                </a:solidFill>
                <a:latin typeface="Andes ExtraLight" panose="02000000000000000000" pitchFamily="50" charset="0"/>
              </a:rPr>
              <a:t>Contratación</a:t>
            </a:r>
            <a:endParaRPr lang="es-CO" dirty="0">
              <a:solidFill>
                <a:schemeClr val="accent5">
                  <a:lumMod val="50000"/>
                </a:schemeClr>
              </a:solidFill>
              <a:latin typeface="Andes ExtraLight" panose="02000000000000000000" pitchFamily="50" charset="0"/>
            </a:endParaRPr>
          </a:p>
        </p:txBody>
      </p:sp>
      <p:sp>
        <p:nvSpPr>
          <p:cNvPr id="14" name="TextBox 13"/>
          <p:cNvSpPr txBox="1"/>
          <p:nvPr/>
        </p:nvSpPr>
        <p:spPr>
          <a:xfrm>
            <a:off x="7238484" y="4726019"/>
            <a:ext cx="1661675" cy="369332"/>
          </a:xfrm>
          <a:prstGeom prst="rect">
            <a:avLst/>
          </a:prstGeom>
          <a:solidFill>
            <a:schemeClr val="bg1"/>
          </a:solidFill>
        </p:spPr>
        <p:txBody>
          <a:bodyPr wrap="square" rtlCol="0">
            <a:spAutoFit/>
          </a:bodyPr>
          <a:lstStyle/>
          <a:p>
            <a:pPr algn="ctr"/>
            <a:r>
              <a:rPr lang="es-CO" dirty="0">
                <a:solidFill>
                  <a:schemeClr val="accent5">
                    <a:lumMod val="50000"/>
                  </a:schemeClr>
                </a:solidFill>
                <a:latin typeface="Andes ExtraLight" panose="02000000000000000000" pitchFamily="50" charset="0"/>
              </a:rPr>
              <a:t>Ejecución</a:t>
            </a:r>
          </a:p>
        </p:txBody>
      </p:sp>
    </p:spTree>
    <p:extLst>
      <p:ext uri="{BB962C8B-B14F-4D97-AF65-F5344CB8AC3E}">
        <p14:creationId xmlns:p14="http://schemas.microsoft.com/office/powerpoint/2010/main" val="2668433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1273</Words>
  <Application>Microsoft Office PowerPoint</Application>
  <PresentationFormat>Letter Paper (8.5x11 in)</PresentationFormat>
  <Paragraphs>173</Paragraphs>
  <Slides>28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Andes Bold</vt:lpstr>
      <vt:lpstr>Andes ExtraLight</vt:lpstr>
      <vt:lpstr>Arial</vt:lpstr>
      <vt:lpstr>Calibri</vt:lpstr>
      <vt:lpstr>Calibri Light</vt:lpstr>
      <vt:lpstr>Office Theme</vt:lpstr>
      <vt:lpstr>Contrataciones Abiertas  (Open Contracting)</vt:lpstr>
      <vt:lpstr>¿Qué son las contrataciones abiertas?</vt:lpstr>
      <vt:lpstr>Objetivos Principales</vt:lpstr>
      <vt:lpstr>Enfoque</vt:lpstr>
      <vt:lpstr>Recursos</vt:lpstr>
      <vt:lpstr>PowerPoint Presentation</vt:lpstr>
      <vt:lpstr>PowerPoint Presentation</vt:lpstr>
      <vt:lpstr>PowerPoint Presentation</vt:lpstr>
      <vt:lpstr>El estándar de datos indica cómo publicar documentos y datos durante cada una de las etapas del proceso de contratación…</vt:lpstr>
      <vt:lpstr>PowerPoint Presentation</vt:lpstr>
      <vt:lpstr>Las publicaciones y registros pueden contener…</vt:lpstr>
      <vt:lpstr>¿Qué pueden hacer los usuarios con estos datos?</vt:lpstr>
      <vt:lpstr>Obtención de una mayor rentabilidad en las contrataciones</vt:lpstr>
      <vt:lpstr>Detección de fraudes y casos de corrupción</vt:lpstr>
      <vt:lpstr>Competencia por contratos públicos</vt:lpstr>
      <vt:lpstr>Monitoreo de la prestación de servicios</vt:lpstr>
      <vt:lpstr>¿Qué hacer para aplicar el Estándar de Datos para las Contrataciones Abiertas (OCDS)?</vt:lpstr>
      <vt:lpstr>Paso 1: Centrarse en los campos prioritarios</vt:lpstr>
      <vt:lpstr>Paso 2: Empezar con cosas sencillas y fijarse objetivos cada vez mas complejos</vt:lpstr>
      <vt:lpstr> Publicar información básica sobre las contrataciones abiertas en la Web</vt:lpstr>
      <vt:lpstr> Facilitar datos sobre los contratos en formato electrónico</vt:lpstr>
      <vt:lpstr> Estructurar la información mediante el uso de los estándares OCDS</vt:lpstr>
      <vt:lpstr> Poner en práctica los procedimientos recomendados para publicar datos abiertos en la Web </vt:lpstr>
      <vt:lpstr> Facilitar enlaces a otros datos</vt:lpstr>
      <vt:lpstr>PowerPoint Presentation</vt:lpstr>
      <vt:lpstr>Encuentra más información sobre el OCDS en   standard.open-contracting.org</vt:lpstr>
      <vt:lpstr>Para más información sobre Contrataciones Abiertas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Alberto Velez Pretelt</dc:creator>
  <cp:lastModifiedBy>Luis Alberto Velez Pretelt</cp:lastModifiedBy>
  <cp:revision>71</cp:revision>
  <cp:lastPrinted>2015-04-28T20:45:43Z</cp:lastPrinted>
  <dcterms:created xsi:type="dcterms:W3CDTF">2015-02-24T16:35:53Z</dcterms:created>
  <dcterms:modified xsi:type="dcterms:W3CDTF">2015-04-29T15:20:29Z</dcterms:modified>
</cp:coreProperties>
</file>